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5" Type="http://schemas.microsoft.com/office/2020/02/relationships/classificationlabels" Target="docMetadata/LabelInfo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45" r:id="rId11"/>
    <p:sldMasterId id="2147483734" r:id="rId12"/>
  </p:sldMasterIdLst>
  <p:notesMasterIdLst>
    <p:notesMasterId r:id="rId44"/>
  </p:notesMasterIdLst>
  <p:handoutMasterIdLst>
    <p:handoutMasterId r:id="rId45"/>
  </p:handoutMasterIdLst>
  <p:sldIdLst>
    <p:sldId id="406" r:id="rId13"/>
    <p:sldId id="403" r:id="rId14"/>
    <p:sldId id="3401" r:id="rId15"/>
    <p:sldId id="3398" r:id="rId16"/>
    <p:sldId id="3324" r:id="rId17"/>
    <p:sldId id="3402" r:id="rId18"/>
    <p:sldId id="3466" r:id="rId19"/>
    <p:sldId id="3404" r:id="rId20"/>
    <p:sldId id="3453" r:id="rId21"/>
    <p:sldId id="370" r:id="rId22"/>
    <p:sldId id="418" r:id="rId23"/>
    <p:sldId id="3456" r:id="rId24"/>
    <p:sldId id="3449" r:id="rId25"/>
    <p:sldId id="3450" r:id="rId26"/>
    <p:sldId id="3460" r:id="rId27"/>
    <p:sldId id="3403" r:id="rId28"/>
    <p:sldId id="3463" r:id="rId29"/>
    <p:sldId id="3461" r:id="rId30"/>
    <p:sldId id="3465" r:id="rId31"/>
    <p:sldId id="3464" r:id="rId32"/>
    <p:sldId id="3443" r:id="rId33"/>
    <p:sldId id="256" r:id="rId34"/>
    <p:sldId id="3451" r:id="rId35"/>
    <p:sldId id="3452" r:id="rId36"/>
    <p:sldId id="373" r:id="rId37"/>
    <p:sldId id="3454" r:id="rId38"/>
    <p:sldId id="3457" r:id="rId39"/>
    <p:sldId id="3459" r:id="rId40"/>
    <p:sldId id="3455" r:id="rId41"/>
    <p:sldId id="424" r:id="rId42"/>
    <p:sldId id="414" r:id="rId43"/>
  </p:sldIdLst>
  <p:sldSz cx="12192000" cy="6858000"/>
  <p:notesSz cx="6858000" cy="9144000"/>
  <p:embeddedFontLst>
    <p:embeddedFont>
      <p:font typeface="Abadi" panose="020B0604020104020204" pitchFamily="34" charset="0"/>
      <p:regular r:id="rId46"/>
    </p:embeddedFont>
    <p:embeddedFont>
      <p:font typeface="Aparajita" panose="02020603050405020304" pitchFamily="18" charset="0"/>
      <p:regular r:id="rId47"/>
      <p:bold r:id="rId48"/>
      <p:italic r:id="rId49"/>
      <p:boldItalic r:id="rId50"/>
    </p:embeddedFont>
    <p:embeddedFont>
      <p:font typeface="Aptos Light" panose="020B0004020202020204" pitchFamily="34" charset="0"/>
      <p:regular r:id="rId51"/>
      <p:italic r:id="rId52"/>
    </p:embeddedFont>
    <p:embeddedFont>
      <p:font typeface="Aptos SemiBold" panose="020B0004020202020204" pitchFamily="34" charset="0"/>
      <p:bold r:id="rId53"/>
      <p:boldItalic r:id="rId54"/>
    </p:embeddedFont>
    <p:embeddedFont>
      <p:font typeface="Candara" panose="020E0502030303020204" pitchFamily="34" charset="0"/>
      <p:regular r:id="rId55"/>
      <p:bold r:id="rId56"/>
      <p:italic r:id="rId57"/>
      <p:boldItalic r:id="rId58"/>
    </p:embeddedFont>
    <p:embeddedFont>
      <p:font typeface="Lato Light" panose="02000000000000000000" pitchFamily="2" charset="0"/>
      <p:regular r:id="rId59"/>
      <p:italic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  <p:embeddedFont>
      <p:font typeface="Open Sans Light" panose="020B0306030504020204" pitchFamily="34" charset="0"/>
      <p:regular r:id="rId65"/>
      <p:italic r:id="rId66"/>
    </p:embeddedFont>
    <p:embeddedFont>
      <p:font typeface="Poppins" panose="020B0502040504020204" pitchFamily="34" charset="0"/>
      <p:regular r:id="rId67"/>
      <p:bold r:id="rId68"/>
      <p:italic r:id="rId69"/>
      <p:boldItalic r:id="rId70"/>
    </p:embeddedFont>
    <p:embeddedFont>
      <p:font typeface="Tw Cen MT" panose="02000000000000000000" pitchFamily="2" charset="0"/>
      <p:regular r:id="rId71"/>
      <p:bold r:id="rId72"/>
      <p:italic r:id="rId73"/>
      <p:boldItalic r:id="rId74"/>
    </p:embeddedFont>
  </p:embeddedFontLst>
  <p:custDataLst>
    <p:custData r:id="rId4"/>
    <p:custData r:id="rId5"/>
    <p:custData r:id="rId6"/>
    <p:custData r:id="rId7"/>
    <p:custData r:id="rId8"/>
    <p:custData r:id="rId9"/>
    <p:custData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 - Option 1" id="{C89B0BE8-717A-4DC8-BCF0-D3A70DAE2A30}">
          <p14:sldIdLst>
            <p14:sldId id="406"/>
            <p14:sldId id="403"/>
          </p14:sldIdLst>
        </p14:section>
        <p14:section name="Covers - Option 2" id="{2BEEB7E3-58FC-487F-A243-2E924A4E64F6}">
          <p14:sldIdLst/>
        </p14:section>
        <p14:section name="Dividers - No Photos" id="{7520AF0E-5BA6-468E-916C-26CA5937860C}">
          <p14:sldIdLst>
            <p14:sldId id="3401"/>
            <p14:sldId id="3398"/>
            <p14:sldId id="3324"/>
            <p14:sldId id="3402"/>
            <p14:sldId id="3466"/>
          </p14:sldIdLst>
        </p14:section>
        <p14:section name="Dividers - With Photos" id="{E76CD2F3-6E31-46F3-AA06-BA1CD292BFC0}">
          <p14:sldIdLst>
            <p14:sldId id="3404"/>
            <p14:sldId id="3453"/>
            <p14:sldId id="370"/>
            <p14:sldId id="418"/>
            <p14:sldId id="3456"/>
            <p14:sldId id="3449"/>
            <p14:sldId id="3450"/>
          </p14:sldIdLst>
        </p14:section>
        <p14:section name="Template" id="{0AF69CD8-1E25-4C51-B11D-3618F23CD599}">
          <p14:sldIdLst/>
        </p14:section>
        <p14:section name="Key Slides" id="{21ACCE21-3C62-43D6-A724-783F7F112D2E}">
          <p14:sldIdLst>
            <p14:sldId id="3460"/>
            <p14:sldId id="3403"/>
            <p14:sldId id="3463"/>
            <p14:sldId id="3461"/>
            <p14:sldId id="3465"/>
            <p14:sldId id="3464"/>
            <p14:sldId id="3443"/>
            <p14:sldId id="256"/>
            <p14:sldId id="3451"/>
            <p14:sldId id="3452"/>
            <p14:sldId id="373"/>
            <p14:sldId id="3454"/>
            <p14:sldId id="3457"/>
            <p14:sldId id="3459"/>
            <p14:sldId id="3455"/>
            <p14:sldId id="424"/>
            <p14:sldId id="414"/>
          </p14:sldIdLst>
        </p14:section>
        <p14:section name="Colors and Fonts" id="{84DF5005-08F7-405A-8799-FD40E29FFBC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5FF"/>
    <a:srgbClr val="3C0C78"/>
    <a:srgbClr val="007AA1"/>
    <a:srgbClr val="FF610F"/>
    <a:srgbClr val="00C1E3"/>
    <a:srgbClr val="FFFFFF"/>
    <a:srgbClr val="5B11AD"/>
    <a:srgbClr val="200F3A"/>
    <a:srgbClr val="1E0C39"/>
    <a:srgbClr val="002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6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 /><Relationship Id="rId18" Type="http://schemas.openxmlformats.org/officeDocument/2006/relationships/slide" Target="slides/slide6.xml" /><Relationship Id="rId26" Type="http://schemas.openxmlformats.org/officeDocument/2006/relationships/slide" Target="slides/slide14.xml" /><Relationship Id="rId39" Type="http://schemas.openxmlformats.org/officeDocument/2006/relationships/slide" Target="slides/slide27.xml" /><Relationship Id="rId21" Type="http://schemas.openxmlformats.org/officeDocument/2006/relationships/slide" Target="slides/slide9.xml" /><Relationship Id="rId34" Type="http://schemas.openxmlformats.org/officeDocument/2006/relationships/slide" Target="slides/slide22.xml" /><Relationship Id="rId42" Type="http://schemas.openxmlformats.org/officeDocument/2006/relationships/slide" Target="slides/slide30.xml" /><Relationship Id="rId47" Type="http://schemas.openxmlformats.org/officeDocument/2006/relationships/font" Target="fonts/font2.fntdata" /><Relationship Id="rId50" Type="http://schemas.openxmlformats.org/officeDocument/2006/relationships/font" Target="fonts/font5.fntdata" /><Relationship Id="rId55" Type="http://schemas.openxmlformats.org/officeDocument/2006/relationships/font" Target="fonts/font10.fntdata" /><Relationship Id="rId63" Type="http://schemas.openxmlformats.org/officeDocument/2006/relationships/font" Target="fonts/font18.fntdata" /><Relationship Id="rId68" Type="http://schemas.openxmlformats.org/officeDocument/2006/relationships/font" Target="fonts/font23.fntdata" /><Relationship Id="rId76" Type="http://schemas.openxmlformats.org/officeDocument/2006/relationships/presProps" Target="presProps.xml" /><Relationship Id="rId7" Type="http://schemas.openxmlformats.org/officeDocument/2006/relationships/customXml" Target="../customXml/item7.xml" /><Relationship Id="rId71" Type="http://schemas.openxmlformats.org/officeDocument/2006/relationships/font" Target="fonts/font26.fntdata" /><Relationship Id="rId2" Type="http://schemas.openxmlformats.org/officeDocument/2006/relationships/customXml" Target="../customXml/item2.xml" /><Relationship Id="rId16" Type="http://schemas.openxmlformats.org/officeDocument/2006/relationships/slide" Target="slides/slide4.xml" /><Relationship Id="rId29" Type="http://schemas.openxmlformats.org/officeDocument/2006/relationships/slide" Target="slides/slide17.xml" /><Relationship Id="rId11" Type="http://schemas.openxmlformats.org/officeDocument/2006/relationships/slideMaster" Target="slideMasters/slideMaster1.xml" /><Relationship Id="rId24" Type="http://schemas.openxmlformats.org/officeDocument/2006/relationships/slide" Target="slides/slide12.xml" /><Relationship Id="rId32" Type="http://schemas.openxmlformats.org/officeDocument/2006/relationships/slide" Target="slides/slide20.xml" /><Relationship Id="rId37" Type="http://schemas.openxmlformats.org/officeDocument/2006/relationships/slide" Target="slides/slide25.xml" /><Relationship Id="rId40" Type="http://schemas.openxmlformats.org/officeDocument/2006/relationships/slide" Target="slides/slide28.xml" /><Relationship Id="rId45" Type="http://schemas.openxmlformats.org/officeDocument/2006/relationships/handoutMaster" Target="handoutMasters/handoutMaster1.xml" /><Relationship Id="rId53" Type="http://schemas.openxmlformats.org/officeDocument/2006/relationships/font" Target="fonts/font8.fntdata" /><Relationship Id="rId58" Type="http://schemas.openxmlformats.org/officeDocument/2006/relationships/font" Target="fonts/font13.fntdata" /><Relationship Id="rId66" Type="http://schemas.openxmlformats.org/officeDocument/2006/relationships/font" Target="fonts/font21.fntdata" /><Relationship Id="rId74" Type="http://schemas.openxmlformats.org/officeDocument/2006/relationships/font" Target="fonts/font29.fntdata" /><Relationship Id="rId79" Type="http://schemas.openxmlformats.org/officeDocument/2006/relationships/tableStyles" Target="tableStyles.xml" /><Relationship Id="rId5" Type="http://schemas.openxmlformats.org/officeDocument/2006/relationships/customXml" Target="../customXml/item5.xml" /><Relationship Id="rId61" Type="http://schemas.openxmlformats.org/officeDocument/2006/relationships/font" Target="fonts/font16.fntdata" /><Relationship Id="rId10" Type="http://schemas.openxmlformats.org/officeDocument/2006/relationships/customXml" Target="../customXml/item10.xml" /><Relationship Id="rId19" Type="http://schemas.openxmlformats.org/officeDocument/2006/relationships/slide" Target="slides/slide7.xml" /><Relationship Id="rId31" Type="http://schemas.openxmlformats.org/officeDocument/2006/relationships/slide" Target="slides/slide19.xml" /><Relationship Id="rId44" Type="http://schemas.openxmlformats.org/officeDocument/2006/relationships/notesMaster" Target="notesMasters/notesMaster1.xml" /><Relationship Id="rId52" Type="http://schemas.openxmlformats.org/officeDocument/2006/relationships/font" Target="fonts/font7.fntdata" /><Relationship Id="rId60" Type="http://schemas.openxmlformats.org/officeDocument/2006/relationships/font" Target="fonts/font15.fntdata" /><Relationship Id="rId65" Type="http://schemas.openxmlformats.org/officeDocument/2006/relationships/font" Target="fonts/font20.fntdata" /><Relationship Id="rId73" Type="http://schemas.openxmlformats.org/officeDocument/2006/relationships/font" Target="fonts/font28.fntdata" /><Relationship Id="rId78" Type="http://schemas.openxmlformats.org/officeDocument/2006/relationships/theme" Target="theme/theme1.xml" /><Relationship Id="rId4" Type="http://schemas.openxmlformats.org/officeDocument/2006/relationships/customXml" Target="../customXml/item4.xml" /><Relationship Id="rId9" Type="http://schemas.openxmlformats.org/officeDocument/2006/relationships/customXml" Target="../customXml/item9.xml" /><Relationship Id="rId14" Type="http://schemas.openxmlformats.org/officeDocument/2006/relationships/slide" Target="slides/slide2.xml" /><Relationship Id="rId22" Type="http://schemas.openxmlformats.org/officeDocument/2006/relationships/slide" Target="slides/slide10.xml" /><Relationship Id="rId27" Type="http://schemas.openxmlformats.org/officeDocument/2006/relationships/slide" Target="slides/slide15.xml" /><Relationship Id="rId30" Type="http://schemas.openxmlformats.org/officeDocument/2006/relationships/slide" Target="slides/slide18.xml" /><Relationship Id="rId35" Type="http://schemas.openxmlformats.org/officeDocument/2006/relationships/slide" Target="slides/slide23.xml" /><Relationship Id="rId43" Type="http://schemas.openxmlformats.org/officeDocument/2006/relationships/slide" Target="slides/slide31.xml" /><Relationship Id="rId48" Type="http://schemas.openxmlformats.org/officeDocument/2006/relationships/font" Target="fonts/font3.fntdata" /><Relationship Id="rId56" Type="http://schemas.openxmlformats.org/officeDocument/2006/relationships/font" Target="fonts/font11.fntdata" /><Relationship Id="rId64" Type="http://schemas.openxmlformats.org/officeDocument/2006/relationships/font" Target="fonts/font19.fntdata" /><Relationship Id="rId69" Type="http://schemas.openxmlformats.org/officeDocument/2006/relationships/font" Target="fonts/font24.fntdata" /><Relationship Id="rId77" Type="http://schemas.openxmlformats.org/officeDocument/2006/relationships/viewProps" Target="viewProps.xml" /><Relationship Id="rId8" Type="http://schemas.openxmlformats.org/officeDocument/2006/relationships/customXml" Target="../customXml/item8.xml" /><Relationship Id="rId51" Type="http://schemas.openxmlformats.org/officeDocument/2006/relationships/font" Target="fonts/font6.fntdata" /><Relationship Id="rId72" Type="http://schemas.openxmlformats.org/officeDocument/2006/relationships/font" Target="fonts/font27.fntdata" /><Relationship Id="rId3" Type="http://schemas.openxmlformats.org/officeDocument/2006/relationships/customXml" Target="../customXml/item3.xml" /><Relationship Id="rId12" Type="http://schemas.openxmlformats.org/officeDocument/2006/relationships/slideMaster" Target="slideMasters/slideMaster2.xml" /><Relationship Id="rId17" Type="http://schemas.openxmlformats.org/officeDocument/2006/relationships/slide" Target="slides/slide5.xml" /><Relationship Id="rId25" Type="http://schemas.openxmlformats.org/officeDocument/2006/relationships/slide" Target="slides/slide13.xml" /><Relationship Id="rId33" Type="http://schemas.openxmlformats.org/officeDocument/2006/relationships/slide" Target="slides/slide21.xml" /><Relationship Id="rId38" Type="http://schemas.openxmlformats.org/officeDocument/2006/relationships/slide" Target="slides/slide26.xml" /><Relationship Id="rId46" Type="http://schemas.openxmlformats.org/officeDocument/2006/relationships/font" Target="fonts/font1.fntdata" /><Relationship Id="rId59" Type="http://schemas.openxmlformats.org/officeDocument/2006/relationships/font" Target="fonts/font14.fntdata" /><Relationship Id="rId67" Type="http://schemas.openxmlformats.org/officeDocument/2006/relationships/font" Target="fonts/font22.fntdata" /><Relationship Id="rId20" Type="http://schemas.openxmlformats.org/officeDocument/2006/relationships/slide" Target="slides/slide8.xml" /><Relationship Id="rId41" Type="http://schemas.openxmlformats.org/officeDocument/2006/relationships/slide" Target="slides/slide29.xml" /><Relationship Id="rId54" Type="http://schemas.openxmlformats.org/officeDocument/2006/relationships/font" Target="fonts/font9.fntdata" /><Relationship Id="rId62" Type="http://schemas.openxmlformats.org/officeDocument/2006/relationships/font" Target="fonts/font17.fntdata" /><Relationship Id="rId70" Type="http://schemas.openxmlformats.org/officeDocument/2006/relationships/font" Target="fonts/font25.fntdata" /><Relationship Id="rId75" Type="http://schemas.openxmlformats.org/officeDocument/2006/relationships/commentAuthors" Target="commentAuthors.xml" /><Relationship Id="rId1" Type="http://schemas.openxmlformats.org/officeDocument/2006/relationships/customXml" Target="../customXml/item1.xml" /><Relationship Id="rId6" Type="http://schemas.openxmlformats.org/officeDocument/2006/relationships/customXml" Target="../customXml/item6.xml" /><Relationship Id="rId15" Type="http://schemas.openxmlformats.org/officeDocument/2006/relationships/slide" Target="slides/slide3.xml" /><Relationship Id="rId23" Type="http://schemas.openxmlformats.org/officeDocument/2006/relationships/slide" Target="slides/slide11.xml" /><Relationship Id="rId28" Type="http://schemas.openxmlformats.org/officeDocument/2006/relationships/slide" Target="slides/slide16.xml" /><Relationship Id="rId36" Type="http://schemas.openxmlformats.org/officeDocument/2006/relationships/slide" Target="slides/slide24.xml" /><Relationship Id="rId49" Type="http://schemas.openxmlformats.org/officeDocument/2006/relationships/font" Target="fonts/font4.fntdata" /><Relationship Id="rId57" Type="http://schemas.openxmlformats.org/officeDocument/2006/relationships/font" Target="fonts/font12.fntdata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0.xml" /><Relationship Id="rId1" Type="http://schemas.microsoft.com/office/2011/relationships/chartStyle" Target="style10.xml" 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1.xml" /><Relationship Id="rId1" Type="http://schemas.microsoft.com/office/2011/relationships/chartStyle" Target="style11.xml" 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2.xml" /><Relationship Id="rId1" Type="http://schemas.microsoft.com/office/2011/relationships/chartStyle" Target="style12.xml" 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3.xml" /><Relationship Id="rId1" Type="http://schemas.microsoft.com/office/2011/relationships/chartStyle" Target="style13.xml" 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4.xml" /><Relationship Id="rId1" Type="http://schemas.microsoft.com/office/2011/relationships/chartStyle" Target="style14.xml" 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5.xml" /><Relationship Id="rId1" Type="http://schemas.microsoft.com/office/2011/relationships/chartStyle" Target="style15.xml" 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6.xml" /><Relationship Id="rId1" Type="http://schemas.microsoft.com/office/2011/relationships/chartStyle" Target="style16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5.xml" /><Relationship Id="rId1" Type="http://schemas.microsoft.com/office/2011/relationships/chartStyle" Target="style5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6.xml" /><Relationship Id="rId1" Type="http://schemas.microsoft.com/office/2011/relationships/chartStyle" Target="style6.xml" 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7.xml" /><Relationship Id="rId1" Type="http://schemas.microsoft.com/office/2011/relationships/chartStyle" Target="style7.xml" 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8.xml" /><Relationship Id="rId1" Type="http://schemas.microsoft.com/office/2011/relationships/chartStyle" Target="style8.xml" 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9.xml" /><Relationship Id="rId1" Type="http://schemas.microsoft.com/office/2011/relationships/chartStyle" Target="style9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1200"/>
              <a:t>Prevalence of Urinary and Intestinal Schistosomiasis in the Volta Basin (2000 – 2019)</a:t>
            </a:r>
          </a:p>
        </c:rich>
      </c:tx>
      <c:overlay val="0"/>
      <c:spPr>
        <a:solidFill>
          <a:schemeClr val="accent4">
            <a:lumMod val="40000"/>
            <a:lumOff val="60000"/>
          </a:schemeClr>
        </a:solidFill>
        <a:ln>
          <a:solidFill>
            <a:schemeClr val="accent5"/>
          </a:solidFill>
          <a:prstDash val="sysDash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Sheet4!$B$73</c:f>
              <c:strCache>
                <c:ptCount val="1"/>
                <c:pt idx="0">
                  <c:v>Urinary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AF-4C34-9C5A-DEEFC0B15514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D9-4D9C-A7F4-8C68152D236B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D9-4D9C-A7F4-8C68152D2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Sheet4!$C$72:$V$72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Sheet4!$C$73:$V$73</c:f>
              <c:numCache>
                <c:formatCode>0.0</c:formatCode>
                <c:ptCount val="20"/>
                <c:pt idx="0">
                  <c:v>15.490909090909092</c:v>
                </c:pt>
                <c:pt idx="1">
                  <c:v>9.7833333333333332</c:v>
                </c:pt>
                <c:pt idx="2">
                  <c:v>30.019999999999992</c:v>
                </c:pt>
                <c:pt idx="3">
                  <c:v>25.787351469971203</c:v>
                </c:pt>
                <c:pt idx="4">
                  <c:v>45.05</c:v>
                </c:pt>
                <c:pt idx="5">
                  <c:v>38.1443385657183</c:v>
                </c:pt>
                <c:pt idx="6">
                  <c:v>26.675712515489469</c:v>
                </c:pt>
                <c:pt idx="7">
                  <c:v>38.793750000000003</c:v>
                </c:pt>
                <c:pt idx="8">
                  <c:v>62.900436681222715</c:v>
                </c:pt>
                <c:pt idx="9">
                  <c:v>55.524999999999999</c:v>
                </c:pt>
                <c:pt idx="10">
                  <c:v>21.683673469387756</c:v>
                </c:pt>
                <c:pt idx="11">
                  <c:v>2.4</c:v>
                </c:pt>
                <c:pt idx="12">
                  <c:v>15.418098150093053</c:v>
                </c:pt>
                <c:pt idx="13">
                  <c:v>20.190462753438588</c:v>
                </c:pt>
                <c:pt idx="14">
                  <c:v>9.5757350935725061</c:v>
                </c:pt>
                <c:pt idx="15">
                  <c:v>11.83207448824461</c:v>
                </c:pt>
                <c:pt idx="16">
                  <c:v>7.7751473214459157</c:v>
                </c:pt>
                <c:pt idx="17">
                  <c:v>19.625144901323189</c:v>
                </c:pt>
                <c:pt idx="18">
                  <c:v>21.352361347637601</c:v>
                </c:pt>
                <c:pt idx="19">
                  <c:v>6.3803442415733915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D9-4D9C-A7F4-8C68152D236B}"/>
            </c:ext>
          </c:extLst>
        </c:ser>
        <c:ser>
          <c:idx val="1"/>
          <c:order val="1"/>
          <c:tx>
            <c:strRef>
              <c:f>Sheet4!$B$74</c:f>
              <c:strCache>
                <c:ptCount val="1"/>
                <c:pt idx="0">
                  <c:v>Intestinal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D9-4D9C-A7F4-8C68152D236B}"/>
                </c:ext>
              </c:extLst>
            </c:dLbl>
            <c:dLbl>
              <c:idx val="1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D9-4D9C-A7F4-8C68152D2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Sheet4!$C$72:$V$72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Sheet4!$C$74:$V$74</c:f>
              <c:numCache>
                <c:formatCode>0.00</c:formatCode>
                <c:ptCount val="20"/>
                <c:pt idx="0">
                  <c:v>7.209090909090909</c:v>
                </c:pt>
                <c:pt idx="1">
                  <c:v>24.066666666666666</c:v>
                </c:pt>
                <c:pt idx="2">
                  <c:v>18.63684210526316</c:v>
                </c:pt>
                <c:pt idx="3">
                  <c:v>7.0594682083688536</c:v>
                </c:pt>
                <c:pt idx="4">
                  <c:v>9.1999999999999993</c:v>
                </c:pt>
                <c:pt idx="5">
                  <c:v>35.857975591973258</c:v>
                </c:pt>
                <c:pt idx="6">
                  <c:v>18.189999999999998</c:v>
                </c:pt>
                <c:pt idx="7">
                  <c:v>26.873333333333338</c:v>
                </c:pt>
                <c:pt idx="8">
                  <c:v>6.3342105263157888</c:v>
                </c:pt>
                <c:pt idx="9">
                  <c:v>12.827777777777779</c:v>
                </c:pt>
                <c:pt idx="10">
                  <c:v>14.187755102040818</c:v>
                </c:pt>
                <c:pt idx="11">
                  <c:v>0</c:v>
                </c:pt>
                <c:pt idx="12">
                  <c:v>0.95838042559323844</c:v>
                </c:pt>
                <c:pt idx="13">
                  <c:v>0.78080995344574078</c:v>
                </c:pt>
                <c:pt idx="14">
                  <c:v>0.90909090909090906</c:v>
                </c:pt>
                <c:pt idx="15">
                  <c:v>1.4345000516302548</c:v>
                </c:pt>
                <c:pt idx="16">
                  <c:v>1.7656164006604289</c:v>
                </c:pt>
                <c:pt idx="17">
                  <c:v>2.8743604855156271</c:v>
                </c:pt>
                <c:pt idx="18">
                  <c:v>2.0120633909453787</c:v>
                </c:pt>
                <c:pt idx="1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0D9-4D9C-A7F4-8C68152D2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507776"/>
        <c:axId val="253511936"/>
      </c:lineChart>
      <c:catAx>
        <c:axId val="253507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G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253511936"/>
        <c:crosses val="autoZero"/>
        <c:auto val="1"/>
        <c:lblAlgn val="ctr"/>
        <c:lblOffset val="100"/>
        <c:noMultiLvlLbl val="0"/>
      </c:catAx>
      <c:valAx>
        <c:axId val="25351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GH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25350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AC-4F3F-ACD8-679954EAA923}"/>
              </c:ext>
            </c:extLst>
          </c:dPt>
          <c:dPt>
            <c:idx val="1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AC-4F3F-ACD8-679954EAA9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Eval!$AZ$11:$BA$11</c:f>
              <c:strCache>
                <c:ptCount val="2"/>
                <c:pt idx="0">
                  <c:v>Positive Males</c:v>
                </c:pt>
                <c:pt idx="1">
                  <c:v>Positive Females</c:v>
                </c:pt>
              </c:strCache>
            </c:strRef>
          </c:cat>
          <c:val>
            <c:numRef>
              <c:f>Eval!$AZ$12:$BA$12</c:f>
              <c:numCache>
                <c:formatCode>General</c:formatCode>
                <c:ptCount val="2"/>
                <c:pt idx="0">
                  <c:v>135</c:v>
                </c:pt>
                <c:pt idx="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E1-4694-A011-06141C600632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08-43F1-B31F-142B6EF04E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08-43F1-B31F-142B6EF04EC9}"/>
              </c:ext>
            </c:extLst>
          </c:dPt>
          <c:dLbls>
            <c:dLbl>
              <c:idx val="1"/>
              <c:layout>
                <c:manualLayout>
                  <c:x val="0.20673184748385037"/>
                  <c:y val="-0.248451641042416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08-43F1-B31F-142B6EF04E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Eval!$AV$9:$AV$10</c:f>
              <c:strCache>
                <c:ptCount val="2"/>
                <c:pt idx="0">
                  <c:v>Positive Adults</c:v>
                </c:pt>
                <c:pt idx="1">
                  <c:v>Positive Children</c:v>
                </c:pt>
              </c:strCache>
            </c:strRef>
          </c:cat>
          <c:val>
            <c:numRef>
              <c:f>Eval!$AW$9:$AW$10</c:f>
              <c:numCache>
                <c:formatCode>General</c:formatCode>
                <c:ptCount val="2"/>
                <c:pt idx="0">
                  <c:v>69</c:v>
                </c:pt>
                <c:pt idx="1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03-441A-B723-46F92B9ECD40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E59-48FD-8A01-32CF624936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E59-48FD-8A01-32CF624936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E59-48FD-8A01-32CF624936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E59-48FD-8A01-32CF6249362C}"/>
              </c:ext>
            </c:extLst>
          </c:dPt>
          <c:dLbls>
            <c:dLbl>
              <c:idx val="0"/>
              <c:layout>
                <c:manualLayout>
                  <c:x val="-0.12156315792071914"/>
                  <c:y val="0.120069758022437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59-48FD-8A01-32CF6249362C}"/>
                </c:ext>
              </c:extLst>
            </c:dLbl>
            <c:dLbl>
              <c:idx val="2"/>
              <c:layout>
                <c:manualLayout>
                  <c:x val="-2.3928145411537653E-2"/>
                  <c:y val="-0.1338080557781185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59-48FD-8A01-32CF6249362C}"/>
                </c:ext>
              </c:extLst>
            </c:dLbl>
            <c:dLbl>
              <c:idx val="3"/>
              <c:layout>
                <c:manualLayout>
                  <c:x val="0.19795711516371581"/>
                  <c:y val="0.1901549922795697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59-48FD-8A01-32CF624936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Eval!$AV$13:$AV$16</c:f>
              <c:strCache>
                <c:ptCount val="4"/>
                <c:pt idx="0">
                  <c:v>Positive Male Adults</c:v>
                </c:pt>
                <c:pt idx="1">
                  <c:v>Positive Female Adults</c:v>
                </c:pt>
                <c:pt idx="2">
                  <c:v>Positive Male Children</c:v>
                </c:pt>
                <c:pt idx="3">
                  <c:v>Positive Female Children</c:v>
                </c:pt>
              </c:strCache>
            </c:strRef>
          </c:cat>
          <c:val>
            <c:numRef>
              <c:f>Eval!$AW$13:$AW$16</c:f>
              <c:numCache>
                <c:formatCode>General</c:formatCode>
                <c:ptCount val="4"/>
                <c:pt idx="0">
                  <c:v>28</c:v>
                </c:pt>
                <c:pt idx="1">
                  <c:v>41</c:v>
                </c:pt>
                <c:pt idx="2">
                  <c:v>107</c:v>
                </c:pt>
                <c:pt idx="3" formatCode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59-48FD-8A01-32CF6249362C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defRPr>
            </a:pPr>
            <a:r>
              <a: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Evaluation by Gender and Age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kumimoji="0" lang="en-US" sz="1200" b="1" i="0" u="none" strike="noStrike" kern="1200" cap="none" spc="0" normalizeH="0" baseline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Eval!$AZ$2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Eval!$AY$3:$AY$8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Eval!$AZ$3:$AZ$8</c:f>
              <c:numCache>
                <c:formatCode>General</c:formatCode>
                <c:ptCount val="6"/>
                <c:pt idx="0">
                  <c:v>28</c:v>
                </c:pt>
                <c:pt idx="1">
                  <c:v>107</c:v>
                </c:pt>
                <c:pt idx="2">
                  <c:v>135</c:v>
                </c:pt>
                <c:pt idx="3">
                  <c:v>570</c:v>
                </c:pt>
                <c:pt idx="4">
                  <c:v>2184</c:v>
                </c:pt>
                <c:pt idx="5">
                  <c:v>2754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E-4B7E-A57F-1A8F2F66DBF7}"/>
            </c:ext>
          </c:extLst>
        </c:ser>
        <c:ser>
          <c:idx val="1"/>
          <c:order val="1"/>
          <c:tx>
            <c:strRef>
              <c:f>Eval!$BA$2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Eval!$AY$3:$AY$8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Eval!$BA$3:$BA$8</c:f>
              <c:numCache>
                <c:formatCode>General</c:formatCode>
                <c:ptCount val="6"/>
                <c:pt idx="0">
                  <c:v>41</c:v>
                </c:pt>
                <c:pt idx="1">
                  <c:v>72</c:v>
                </c:pt>
                <c:pt idx="2">
                  <c:v>113</c:v>
                </c:pt>
                <c:pt idx="3">
                  <c:v>580</c:v>
                </c:pt>
                <c:pt idx="4">
                  <c:v>1990</c:v>
                </c:pt>
                <c:pt idx="5">
                  <c:v>2570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1E-4B7E-A57F-1A8F2F66DB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6592320"/>
        <c:axId val="1086576000"/>
      </c:barChart>
      <c:catAx>
        <c:axId val="1086592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86576000"/>
        <c:crosses val="autoZero"/>
        <c:auto val="1"/>
        <c:lblAlgn val="ctr"/>
        <c:lblOffset val="100"/>
        <c:noMultiLvlLbl val="0"/>
      </c:catAx>
      <c:valAx>
        <c:axId val="1086576000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8659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Sheet5!$FC$433</c:f>
              <c:strCache>
                <c:ptCount val="1"/>
                <c:pt idx="0">
                  <c:v>Prevalence (%)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D6-438E-9569-48EB188197C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D6-438E-9569-48EB188197C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D6-438E-9569-48EB188197C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D6-438E-9569-48EB188197CC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D6-438E-9569-48EB188197CC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FD6-438E-9569-48EB188197CC}"/>
              </c:ext>
            </c:extLst>
          </c:dPt>
          <c:dPt>
            <c:idx val="6"/>
            <c:invertIfNegative val="0"/>
            <c:bubble3D val="0"/>
            <c:spPr>
              <a:solidFill>
                <a:srgbClr val="EE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FD6-438E-9569-48EB188197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Sheet5!$FB$434:$FB$440</c:f>
              <c:strCache>
                <c:ptCount val="7"/>
                <c:pt idx="0">
                  <c:v>Kpando</c:v>
                </c:pt>
                <c:pt idx="1">
                  <c:v>Central Tongu</c:v>
                </c:pt>
                <c:pt idx="2">
                  <c:v>South Tongu</c:v>
                </c:pt>
                <c:pt idx="3">
                  <c:v>Shai Osudoku</c:v>
                </c:pt>
                <c:pt idx="4">
                  <c:v>Asuogyaman</c:v>
                </c:pt>
                <c:pt idx="5">
                  <c:v>Ada East</c:v>
                </c:pt>
                <c:pt idx="6">
                  <c:v>North Tongu</c:v>
                </c:pt>
              </c:strCache>
            </c:strRef>
          </c:cat>
          <c:val>
            <c:numRef>
              <c:f>Sheet5!$FC$434:$FC$440</c:f>
              <c:numCache>
                <c:formatCode>0.00</c:formatCode>
                <c:ptCount val="7"/>
                <c:pt idx="0">
                  <c:v>1.3888888888888888</c:v>
                </c:pt>
                <c:pt idx="1">
                  <c:v>3.7037037037037033</c:v>
                </c:pt>
                <c:pt idx="2">
                  <c:v>4.3478260869565215</c:v>
                </c:pt>
                <c:pt idx="3">
                  <c:v>4.8515568428674873</c:v>
                </c:pt>
                <c:pt idx="4">
                  <c:v>5.4613935969868175</c:v>
                </c:pt>
                <c:pt idx="5">
                  <c:v>6.2088428974600189</c:v>
                </c:pt>
                <c:pt idx="6">
                  <c:v>6.4794816414686833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F67-49FA-AC8D-3153DFAE94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28794271"/>
        <c:axId val="1428794751"/>
      </c:barChart>
      <c:catAx>
        <c:axId val="1428794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28794751"/>
        <c:crosses val="autoZero"/>
        <c:auto val="1"/>
        <c:lblAlgn val="ctr"/>
        <c:lblOffset val="100"/>
        <c:noMultiLvlLbl val="0"/>
      </c:catAx>
      <c:valAx>
        <c:axId val="142879475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2879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Sheet5!$FC$492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Sheet5!$FB$493:$FB$499</c:f>
              <c:strCache>
                <c:ptCount val="7"/>
                <c:pt idx="0">
                  <c:v>South Tongu</c:v>
                </c:pt>
                <c:pt idx="1">
                  <c:v>North Tongu</c:v>
                </c:pt>
                <c:pt idx="2">
                  <c:v>Asuogyaman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Sheet5!$FC$493:$FC$499</c:f>
              <c:numCache>
                <c:formatCode>General</c:formatCode>
                <c:ptCount val="7"/>
                <c:pt idx="0">
                  <c:v>228</c:v>
                </c:pt>
                <c:pt idx="1">
                  <c:v>233</c:v>
                </c:pt>
                <c:pt idx="2">
                  <c:v>296</c:v>
                </c:pt>
                <c:pt idx="3">
                  <c:v>367</c:v>
                </c:pt>
                <c:pt idx="4">
                  <c:v>385</c:v>
                </c:pt>
                <c:pt idx="5">
                  <c:v>535</c:v>
                </c:pt>
                <c:pt idx="6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3-4FC2-87D7-7144D56D7468}"/>
            </c:ext>
          </c:extLst>
        </c:ser>
        <c:ser>
          <c:idx val="1"/>
          <c:order val="1"/>
          <c:tx>
            <c:strRef>
              <c:f>Sheet5!$FD$492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Sheet5!$FB$493:$FB$499</c:f>
              <c:strCache>
                <c:ptCount val="7"/>
                <c:pt idx="0">
                  <c:v>South Tongu</c:v>
                </c:pt>
                <c:pt idx="1">
                  <c:v>North Tongu</c:v>
                </c:pt>
                <c:pt idx="2">
                  <c:v>Asuogyaman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Sheet5!$FD$493:$FD$499</c:f>
              <c:numCache>
                <c:formatCode>General</c:formatCode>
                <c:ptCount val="7"/>
                <c:pt idx="0">
                  <c:v>209</c:v>
                </c:pt>
                <c:pt idx="1">
                  <c:v>230</c:v>
                </c:pt>
                <c:pt idx="2">
                  <c:v>235</c:v>
                </c:pt>
                <c:pt idx="3">
                  <c:v>353</c:v>
                </c:pt>
                <c:pt idx="4">
                  <c:v>344</c:v>
                </c:pt>
                <c:pt idx="5">
                  <c:v>528</c:v>
                </c:pt>
                <c:pt idx="6">
                  <c:v>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53-4FC2-87D7-7144D56D74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75127152"/>
        <c:axId val="1275127632"/>
      </c:barChart>
      <c:catAx>
        <c:axId val="1275127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75127632"/>
        <c:crosses val="autoZero"/>
        <c:auto val="1"/>
        <c:lblAlgn val="ctr"/>
        <c:lblOffset val="100"/>
        <c:noMultiLvlLbl val="0"/>
      </c:catAx>
      <c:valAx>
        <c:axId val="1275127632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7512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it-IT"/>
              <a:t>Prevalence of Schistosomiasis in Seven Districts before and after 2024 MDA</a:t>
            </a:r>
            <a:endParaRPr lang="en-GH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Sheet5!$FD$507</c:f>
              <c:strCache>
                <c:ptCount val="1"/>
                <c:pt idx="0">
                  <c:v>Current Prev.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Sheet5!$FB$508:$FC$515</c:f>
              <c:multiLvlStrCache>
                <c:ptCount val="8"/>
                <c:lvl>
                  <c:pt idx="0">
                    <c:v>Shai Osudoku</c:v>
                  </c:pt>
                  <c:pt idx="1">
                    <c:v>Ada East</c:v>
                  </c:pt>
                  <c:pt idx="2">
                    <c:v>Central Tongu</c:v>
                  </c:pt>
                  <c:pt idx="3">
                    <c:v>North Tongu</c:v>
                  </c:pt>
                  <c:pt idx="4">
                    <c:v>South Tongu</c:v>
                  </c:pt>
                  <c:pt idx="5">
                    <c:v>Kpando</c:v>
                  </c:pt>
                  <c:pt idx="6">
                    <c:v>Asuogyaman</c:v>
                  </c:pt>
                  <c:pt idx="7">
                    <c:v>Grand Total</c:v>
                  </c:pt>
                </c:lvl>
                <c:lvl>
                  <c:pt idx="0">
                    <c:v>Greater Accra</c:v>
                  </c:pt>
                  <c:pt idx="2">
                    <c:v>Volta</c:v>
                  </c:pt>
                  <c:pt idx="6">
                    <c:v>Eastern</c:v>
                  </c:pt>
                  <c:pt idx="7">
                    <c:v>All</c:v>
                  </c:pt>
                </c:lvl>
              </c:multiLvlStrCache>
            </c:multiLvlStrRef>
          </c:cat>
          <c:val>
            <c:numRef>
              <c:f>Sheet5!$FD$508:$FD$515</c:f>
              <c:numCache>
                <c:formatCode>0.00</c:formatCode>
                <c:ptCount val="8"/>
                <c:pt idx="0">
                  <c:v>4.85155684286749</c:v>
                </c:pt>
                <c:pt idx="1">
                  <c:v>6.2088428974600189</c:v>
                </c:pt>
                <c:pt idx="2">
                  <c:v>3.7037037037037033</c:v>
                </c:pt>
                <c:pt idx="3">
                  <c:v>6.4794816414686833</c:v>
                </c:pt>
                <c:pt idx="4">
                  <c:v>4.3478260869565215</c:v>
                </c:pt>
                <c:pt idx="5">
                  <c:v>1.3888888888888888</c:v>
                </c:pt>
                <c:pt idx="6">
                  <c:v>5.4613935969868175</c:v>
                </c:pt>
                <c:pt idx="7" formatCode="_(* #,##0.00_);_(* \(#,##0.00\);_(* &quot;-&quot;??_);_(@_)">
                  <c:v>4.6581517655897819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CF-4808-A389-1DEEFEDCB533}"/>
            </c:ext>
          </c:extLst>
        </c:ser>
        <c:ser>
          <c:idx val="1"/>
          <c:order val="1"/>
          <c:tx>
            <c:strRef>
              <c:f>Sheet5!$FE$507</c:f>
              <c:strCache>
                <c:ptCount val="1"/>
                <c:pt idx="0">
                  <c:v>Previous Prev.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Sheet5!$FB$508:$FC$515</c:f>
              <c:multiLvlStrCache>
                <c:ptCount val="8"/>
                <c:lvl>
                  <c:pt idx="0">
                    <c:v>Shai Osudoku</c:v>
                  </c:pt>
                  <c:pt idx="1">
                    <c:v>Ada East</c:v>
                  </c:pt>
                  <c:pt idx="2">
                    <c:v>Central Tongu</c:v>
                  </c:pt>
                  <c:pt idx="3">
                    <c:v>North Tongu</c:v>
                  </c:pt>
                  <c:pt idx="4">
                    <c:v>South Tongu</c:v>
                  </c:pt>
                  <c:pt idx="5">
                    <c:v>Kpando</c:v>
                  </c:pt>
                  <c:pt idx="6">
                    <c:v>Asuogyaman</c:v>
                  </c:pt>
                  <c:pt idx="7">
                    <c:v>Grand Total</c:v>
                  </c:pt>
                </c:lvl>
                <c:lvl>
                  <c:pt idx="0">
                    <c:v>Greater Accra</c:v>
                  </c:pt>
                  <c:pt idx="2">
                    <c:v>Volta</c:v>
                  </c:pt>
                  <c:pt idx="6">
                    <c:v>Eastern</c:v>
                  </c:pt>
                  <c:pt idx="7">
                    <c:v>All</c:v>
                  </c:pt>
                </c:lvl>
              </c:multiLvlStrCache>
            </c:multiLvlStrRef>
          </c:cat>
          <c:val>
            <c:numRef>
              <c:f>Sheet5!$FE$508:$FE$515</c:f>
              <c:numCache>
                <c:formatCode>0.00</c:formatCode>
                <c:ptCount val="8"/>
                <c:pt idx="0">
                  <c:v>39.840000000000003</c:v>
                </c:pt>
                <c:pt idx="1">
                  <c:v>33.50714285714286</c:v>
                </c:pt>
                <c:pt idx="2">
                  <c:v>40.394285714285715</c:v>
                </c:pt>
                <c:pt idx="3">
                  <c:v>44.765999999999998</c:v>
                </c:pt>
                <c:pt idx="4">
                  <c:v>39.979470899470897</c:v>
                </c:pt>
                <c:pt idx="5">
                  <c:v>27.570000000000004</c:v>
                </c:pt>
                <c:pt idx="6">
                  <c:v>56.05</c:v>
                </c:pt>
                <c:pt idx="7" formatCode="_(* #,##0.00_);_(* \(#,##0.00\);_(* &quot;-&quot;??_);_(@_)">
                  <c:v>40.744352985638706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CF-4808-A389-1DEEFEDCB5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32218608"/>
        <c:axId val="532202288"/>
      </c:barChart>
      <c:catAx>
        <c:axId val="532218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Region/District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532202288"/>
        <c:crosses val="autoZero"/>
        <c:auto val="1"/>
        <c:lblAlgn val="ctr"/>
        <c:lblOffset val="100"/>
        <c:noMultiLvlLbl val="0"/>
      </c:catAx>
      <c:valAx>
        <c:axId val="532202288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bg1"/>
                  </a:gs>
                  <a:gs pos="74000">
                    <a:srgbClr val="CB65FF"/>
                  </a:gs>
                  <a:gs pos="83000">
                    <a:srgbClr val="CB65FF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53221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5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11-43BF-B5BB-1F92726D10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11-43BF-B5BB-1F92726D1097}"/>
              </c:ext>
            </c:extLst>
          </c:dPt>
          <c:dLbls>
            <c:dLbl>
              <c:idx val="0"/>
              <c:layout>
                <c:manualLayout>
                  <c:x val="-0.19456862056717933"/>
                  <c:y val="4.62274272579277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68035033475195"/>
                      <c:h val="0.349423382640846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11-43BF-B5BB-1F92726D1097}"/>
                </c:ext>
              </c:extLst>
            </c:dLbl>
            <c:dLbl>
              <c:idx val="1"/>
              <c:layout>
                <c:manualLayout>
                  <c:x val="0.18849750655440514"/>
                  <c:y val="-6.10830290787294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24705128757876"/>
                      <c:h val="0.415476713587737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11-43BF-B5BB-1F92726D10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Dashboard!$AZ$11:$BA$11</c:f>
              <c:strCache>
                <c:ptCount val="2"/>
                <c:pt idx="0">
                  <c:v>Positive Males</c:v>
                </c:pt>
                <c:pt idx="1">
                  <c:v>Positive Females</c:v>
                </c:pt>
              </c:strCache>
            </c:strRef>
          </c:cat>
          <c:val>
            <c:numRef>
              <c:f>Dashboard!$AZ$12:$BA$12</c:f>
              <c:numCache>
                <c:formatCode>General</c:formatCode>
                <c:ptCount val="2"/>
                <c:pt idx="0">
                  <c:v>1610</c:v>
                </c:pt>
                <c:pt idx="1">
                  <c:v>1910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11-43BF-B5BB-1F92726D109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Dashboard!$C$187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Dashboard!$B$188:$B$194</c:f>
              <c:strCache>
                <c:ptCount val="7"/>
                <c:pt idx="0">
                  <c:v>Asuogyaman</c:v>
                </c:pt>
                <c:pt idx="1">
                  <c:v>North Tongu</c:v>
                </c:pt>
                <c:pt idx="2">
                  <c:v>South Tongu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Dashboard!$C$188:$C$194</c:f>
              <c:numCache>
                <c:formatCode>General</c:formatCode>
                <c:ptCount val="7"/>
                <c:pt idx="0">
                  <c:v>361</c:v>
                </c:pt>
                <c:pt idx="1">
                  <c:v>413</c:v>
                </c:pt>
                <c:pt idx="2">
                  <c:v>660</c:v>
                </c:pt>
                <c:pt idx="3" formatCode="_-* #,##0_-;\-* #,##0_-;_-* &quot;-&quot;??_-;_-@_-">
                  <c:v>663</c:v>
                </c:pt>
                <c:pt idx="4" formatCode="_-* #,##0_-;\-* #,##0_-;_-* &quot;-&quot;??_-;_-@_-">
                  <c:v>675</c:v>
                </c:pt>
                <c:pt idx="5">
                  <c:v>741</c:v>
                </c:pt>
                <c:pt idx="6">
                  <c:v>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3-4ABA-B5D8-D15E9116BD9A}"/>
            </c:ext>
          </c:extLst>
        </c:ser>
        <c:ser>
          <c:idx val="1"/>
          <c:order val="1"/>
          <c:tx>
            <c:strRef>
              <c:f>Dashboard!$D$187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Dashboard!$B$188:$B$194</c:f>
              <c:strCache>
                <c:ptCount val="7"/>
                <c:pt idx="0">
                  <c:v>Asuogyaman</c:v>
                </c:pt>
                <c:pt idx="1">
                  <c:v>North Tongu</c:v>
                </c:pt>
                <c:pt idx="2">
                  <c:v>South Tongu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Dashboard!$D$188:$D$194</c:f>
              <c:numCache>
                <c:formatCode>General</c:formatCode>
                <c:ptCount val="7"/>
                <c:pt idx="0">
                  <c:v>412</c:v>
                </c:pt>
                <c:pt idx="1">
                  <c:v>377</c:v>
                </c:pt>
                <c:pt idx="2">
                  <c:v>571</c:v>
                </c:pt>
                <c:pt idx="3" formatCode="_-* #,##0_-;\-* #,##0_-;_-* &quot;-&quot;??_-;_-@_-">
                  <c:v>641</c:v>
                </c:pt>
                <c:pt idx="4" formatCode="_-* #,##0_-;\-* #,##0_-;_-* &quot;-&quot;??_-;_-@_-">
                  <c:v>615</c:v>
                </c:pt>
                <c:pt idx="5">
                  <c:v>621</c:v>
                </c:pt>
                <c:pt idx="6">
                  <c:v>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3-4ABA-B5D8-D15E9116BD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12526559"/>
        <c:axId val="539545263"/>
      </c:barChart>
      <c:catAx>
        <c:axId val="1212526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539545263"/>
        <c:crosses val="autoZero"/>
        <c:auto val="1"/>
        <c:lblAlgn val="ctr"/>
        <c:lblOffset val="100"/>
        <c:noMultiLvlLbl val="0"/>
      </c:catAx>
      <c:valAx>
        <c:axId val="539545263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1212526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Sheet5!$EP$141</c:f>
              <c:strCache>
                <c:ptCount val="1"/>
                <c:pt idx="0">
                  <c:v>Prevalence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Sheet5!$EO$142:$EO$148</c:f>
              <c:strCache>
                <c:ptCount val="7"/>
                <c:pt idx="0">
                  <c:v>Kpando</c:v>
                </c:pt>
                <c:pt idx="1">
                  <c:v>South Tongu</c:v>
                </c:pt>
                <c:pt idx="2">
                  <c:v>Shai Osudoku</c:v>
                </c:pt>
                <c:pt idx="3">
                  <c:v>Ada East</c:v>
                </c:pt>
                <c:pt idx="4">
                  <c:v>North Tongu</c:v>
                </c:pt>
                <c:pt idx="5">
                  <c:v>Central Tongu</c:v>
                </c:pt>
                <c:pt idx="6">
                  <c:v>Asuogyaman</c:v>
                </c:pt>
              </c:strCache>
            </c:strRef>
          </c:cat>
          <c:val>
            <c:numRef>
              <c:f>Sheet5!$EP$142:$EP$148</c:f>
              <c:numCache>
                <c:formatCode>0.00</c:formatCode>
                <c:ptCount val="7"/>
                <c:pt idx="0">
                  <c:v>33.20552147239264</c:v>
                </c:pt>
                <c:pt idx="1">
                  <c:v>37.757437070938217</c:v>
                </c:pt>
                <c:pt idx="2">
                  <c:v>39.84476067270375</c:v>
                </c:pt>
                <c:pt idx="3">
                  <c:v>42.731277533039645</c:v>
                </c:pt>
                <c:pt idx="4">
                  <c:v>44.935064935064936</c:v>
                </c:pt>
                <c:pt idx="5">
                  <c:v>46.91056910569106</c:v>
                </c:pt>
                <c:pt idx="6">
                  <c:v>60.931435963777488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31-49E3-9494-0A1A346EE9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25208704"/>
        <c:axId val="779970159"/>
      </c:barChart>
      <c:catAx>
        <c:axId val="1325208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79970159"/>
        <c:crosses val="autoZero"/>
        <c:auto val="1"/>
        <c:lblAlgn val="ctr"/>
        <c:lblOffset val="100"/>
        <c:noMultiLvlLbl val="0"/>
      </c:catAx>
      <c:valAx>
        <c:axId val="779970159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2520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4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BBD-4612-84E0-947762C721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BBD-4612-84E0-947762C721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G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Dashboard!$AV$3:$AV$4</c:f>
              <c:strCache>
                <c:ptCount val="2"/>
                <c:pt idx="0">
                  <c:v>Children</c:v>
                </c:pt>
                <c:pt idx="1">
                  <c:v>Adults</c:v>
                </c:pt>
              </c:strCache>
            </c:strRef>
          </c:cat>
          <c:val>
            <c:numRef>
              <c:f>Dashboard!$AW$3:$AW$4</c:f>
              <c:numCache>
                <c:formatCode>General</c:formatCode>
                <c:ptCount val="2"/>
                <c:pt idx="0">
                  <c:v>5080</c:v>
                </c:pt>
                <c:pt idx="1">
                  <c:v>3216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BD-4612-84E0-947762C721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G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kumimoji="0" lang="it-IT" sz="800" b="1" i="0" u="none" strike="noStrike" kern="1200" cap="none" spc="0" normalizeH="0" baseline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Baseline Results by Gender and Age Group</a:t>
            </a:r>
            <a:endParaRPr lang="en-US" sz="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Dashboard!$AZ$2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Dashboard!$AZ$3:$AZ$8</c:f>
              <c:numCache>
                <c:formatCode>General</c:formatCode>
                <c:ptCount val="6"/>
                <c:pt idx="0">
                  <c:v>490</c:v>
                </c:pt>
                <c:pt idx="1">
                  <c:v>1120</c:v>
                </c:pt>
                <c:pt idx="2">
                  <c:v>1606</c:v>
                </c:pt>
                <c:pt idx="3">
                  <c:v>1206</c:v>
                </c:pt>
                <c:pt idx="4">
                  <c:v>2745</c:v>
                </c:pt>
                <c:pt idx="5">
                  <c:v>3951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6-440A-AEBA-6841A207A40D}"/>
            </c:ext>
          </c:extLst>
        </c:ser>
        <c:ser>
          <c:idx val="1"/>
          <c:order val="1"/>
          <c:tx>
            <c:strRef>
              <c:f>Dashboard!$BA$2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Dashboard!$BA$3:$BA$8</c:f>
              <c:numCache>
                <c:formatCode>General</c:formatCode>
                <c:ptCount val="6"/>
                <c:pt idx="0">
                  <c:v>874</c:v>
                </c:pt>
                <c:pt idx="1">
                  <c:v>1036</c:v>
                </c:pt>
                <c:pt idx="2">
                  <c:v>1910</c:v>
                </c:pt>
                <c:pt idx="3">
                  <c:v>2010</c:v>
                </c:pt>
                <c:pt idx="4">
                  <c:v>2335</c:v>
                </c:pt>
                <c:pt idx="5">
                  <c:v>4345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E6-440A-AEBA-6841A207A4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2853536"/>
        <c:axId val="1072976975"/>
      </c:barChart>
      <c:catAx>
        <c:axId val="20285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1072976975"/>
        <c:crosses val="autoZero"/>
        <c:auto val="1"/>
        <c:lblAlgn val="ctr"/>
        <c:lblOffset val="100"/>
        <c:noMultiLvlLbl val="0"/>
      </c:catAx>
      <c:valAx>
        <c:axId val="1072976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20285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615-4977-932A-364A4EDBB2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615-4977-932A-364A4EDBB2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G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Dashboard!$AV$9:$AV$10</c:f>
              <c:strCache>
                <c:ptCount val="2"/>
                <c:pt idx="0">
                  <c:v>Positive Adults</c:v>
                </c:pt>
                <c:pt idx="1">
                  <c:v>Positive Children</c:v>
                </c:pt>
              </c:strCache>
            </c:strRef>
          </c:cat>
          <c:val>
            <c:numRef>
              <c:f>Dashboard!$AW$9:$AW$10</c:f>
              <c:numCache>
                <c:formatCode>General</c:formatCode>
                <c:ptCount val="2"/>
                <c:pt idx="0">
                  <c:v>1364</c:v>
                </c:pt>
                <c:pt idx="1">
                  <c:v>2156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15-4977-932A-364A4EDBB28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G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C1E-4F46-8C01-BF60C8136E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C1E-4F46-8C01-BF60C8136E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C1E-4F46-8C01-BF60C8136E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C1E-4F46-8C01-BF60C8136E72}"/>
              </c:ext>
            </c:extLst>
          </c:dPt>
          <c:dLbls>
            <c:dLbl>
              <c:idx val="0"/>
              <c:layout>
                <c:manualLayout>
                  <c:x val="-0.13211008880300226"/>
                  <c:y val="0.1895878319919150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1E-4F46-8C01-BF60C8136E72}"/>
                </c:ext>
              </c:extLst>
            </c:dLbl>
            <c:dLbl>
              <c:idx val="1"/>
              <c:layout>
                <c:manualLayout>
                  <c:x val="-0.22409955165860684"/>
                  <c:y val="-5.958005249343831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1E-4F46-8C01-BF60C8136E72}"/>
                </c:ext>
              </c:extLst>
            </c:dLbl>
            <c:dLbl>
              <c:idx val="3"/>
              <c:layout>
                <c:manualLayout>
                  <c:x val="0.14325789404529557"/>
                  <c:y val="0.196799742137495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1E-4F46-8C01-BF60C8136E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GH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Dashboard!$AV$13:$AV$16</c:f>
              <c:strCache>
                <c:ptCount val="4"/>
                <c:pt idx="0">
                  <c:v>Positive Male Adults</c:v>
                </c:pt>
                <c:pt idx="1">
                  <c:v>Positive Female Adults</c:v>
                </c:pt>
                <c:pt idx="2">
                  <c:v>Positive Male Children</c:v>
                </c:pt>
                <c:pt idx="3">
                  <c:v>Positive Female Children</c:v>
                </c:pt>
              </c:strCache>
            </c:strRef>
          </c:cat>
          <c:val>
            <c:numRef>
              <c:f>Dashboard!$AW$13:$AW$16</c:f>
              <c:numCache>
                <c:formatCode>General</c:formatCode>
                <c:ptCount val="4"/>
                <c:pt idx="0">
                  <c:v>490</c:v>
                </c:pt>
                <c:pt idx="1">
                  <c:v>874</c:v>
                </c:pt>
                <c:pt idx="2">
                  <c:v>1120</c:v>
                </c:pt>
                <c:pt idx="3">
                  <c:v>1036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1E-4F46-8C01-BF60C8136E7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G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371-4A75-BE7B-250C54638B88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371-4A75-BE7B-250C54638B88}"/>
              </c:ext>
            </c:extLst>
          </c:dPt>
          <c:dLbls>
            <c:dLbl>
              <c:idx val="0"/>
              <c:layout>
                <c:manualLayout>
                  <c:x val="-0.1615088833131898"/>
                  <c:y val="-0.283369152681878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71-4A75-BE7B-250C54638B88}"/>
                </c:ext>
              </c:extLst>
            </c:dLbl>
            <c:dLbl>
              <c:idx val="1"/>
              <c:layout>
                <c:manualLayout>
                  <c:x val="0.16578091987374952"/>
                  <c:y val="0.1679868822627979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71-4A75-BE7B-250C54638B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Eval!$AV$3:$AV$4</c:f>
              <c:strCache>
                <c:ptCount val="2"/>
                <c:pt idx="0">
                  <c:v>Children</c:v>
                </c:pt>
                <c:pt idx="1">
                  <c:v>Adults</c:v>
                </c:pt>
              </c:strCache>
            </c:strRef>
          </c:cat>
          <c:val>
            <c:numRef>
              <c:f>Eval!$AW$3:$AW$4</c:f>
              <c:numCache>
                <c:formatCode>General</c:formatCode>
                <c:ptCount val="2"/>
                <c:pt idx="0">
                  <c:v>4174</c:v>
                </c:pt>
                <c:pt idx="1">
                  <c:v>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A-4EE8-968C-3A4A05F75ACB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png" /><Relationship Id="rId1" Type="http://schemas.openxmlformats.org/officeDocument/2006/relationships/image" Target="../media/image29.png" 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png" /><Relationship Id="rId1" Type="http://schemas.openxmlformats.org/officeDocument/2006/relationships/image" Target="../media/image29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1997D7-D44C-4699-87C9-E746E9E247B5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AF1396FD-C3A1-4B66-B95B-99913C908F25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fluctuating trend of disease prevalence over the years, reflecting multiple re-infections along the trajectory.</a:t>
          </a:r>
          <a:endParaRPr lang="en-US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5B29BF6F-4242-4AA7-AAD5-94EC93892B5E}" type="parTrans" cxnId="{FB14057A-3797-4266-8D08-65A7B7A676BF}">
      <dgm:prSet/>
      <dgm:spPr/>
      <dgm:t>
        <a:bodyPr/>
        <a:lstStyle/>
        <a:p>
          <a:endParaRPr lang="en-US"/>
        </a:p>
      </dgm:t>
    </dgm:pt>
    <dgm:pt modelId="{B668310C-F62D-4F8F-8F8A-5CB131F7553F}" type="sibTrans" cxnId="{FB14057A-3797-4266-8D08-65A7B7A676BF}">
      <dgm:prSet/>
      <dgm:spPr/>
      <dgm:t>
        <a:bodyPr/>
        <a:lstStyle/>
        <a:p>
          <a:endParaRPr lang="en-US"/>
        </a:p>
      </dgm:t>
    </dgm:pt>
    <dgm:pt modelId="{C313D6B4-3E59-4B0B-A043-42B77EDAB8F7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Re-infection scenarios could be attributed to time lags in the administration of interventions as well as limitation in geographical and population coverage.</a:t>
          </a:r>
          <a:endParaRPr lang="en-US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00548151-4F3E-42B5-9B44-52093BCF465E}" type="parTrans" cxnId="{1092C9B9-B46D-4655-B5F9-848EF1A4C5FE}">
      <dgm:prSet/>
      <dgm:spPr/>
      <dgm:t>
        <a:bodyPr/>
        <a:lstStyle/>
        <a:p>
          <a:endParaRPr lang="en-US"/>
        </a:p>
      </dgm:t>
    </dgm:pt>
    <dgm:pt modelId="{D4D0E9C5-B8B2-4E21-AC54-16D6A0BE95C1}" type="sibTrans" cxnId="{1092C9B9-B46D-4655-B5F9-848EF1A4C5FE}">
      <dgm:prSet/>
      <dgm:spPr/>
      <dgm:t>
        <a:bodyPr/>
        <a:lstStyle/>
        <a:p>
          <a:endParaRPr lang="en-US"/>
        </a:p>
      </dgm:t>
    </dgm:pt>
    <dgm:pt modelId="{3E64C4D5-2EB8-48CC-8849-7AB35CD9777E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Desired consistent reduction in disease prevalence, leading to gradual reduction in prevalence level or preferably, elimination of the disease over the years not achieved.</a:t>
          </a:r>
          <a:endParaRPr lang="en-US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76194716-E250-431E-A64B-AD377572D4BD}" type="parTrans" cxnId="{CD51C57B-AB89-423A-B08B-18E3BA385468}">
      <dgm:prSet/>
      <dgm:spPr/>
      <dgm:t>
        <a:bodyPr/>
        <a:lstStyle/>
        <a:p>
          <a:endParaRPr lang="en-US"/>
        </a:p>
      </dgm:t>
    </dgm:pt>
    <dgm:pt modelId="{F049FDE3-00A1-4578-8CCC-8996FF2180A0}" type="sibTrans" cxnId="{CD51C57B-AB89-423A-B08B-18E3BA385468}">
      <dgm:prSet/>
      <dgm:spPr/>
      <dgm:t>
        <a:bodyPr/>
        <a:lstStyle/>
        <a:p>
          <a:endParaRPr lang="en-US"/>
        </a:p>
      </dgm:t>
    </dgm:pt>
    <dgm:pt modelId="{87779E77-7C20-402F-8D37-F3F2BAFE28E6}" type="pres">
      <dgm:prSet presAssocID="{DE1997D7-D44C-4699-87C9-E746E9E247B5}" presName="linearFlow" presStyleCnt="0">
        <dgm:presLayoutVars>
          <dgm:dir/>
          <dgm:resizeHandles val="exact"/>
        </dgm:presLayoutVars>
      </dgm:prSet>
      <dgm:spPr/>
    </dgm:pt>
    <dgm:pt modelId="{87A42541-A5D7-4329-8AB6-03D08E9580C6}" type="pres">
      <dgm:prSet presAssocID="{AF1396FD-C3A1-4B66-B95B-99913C908F25}" presName="composite" presStyleCnt="0"/>
      <dgm:spPr/>
    </dgm:pt>
    <dgm:pt modelId="{95A4FB67-78E8-46F9-9ED2-715B254A33D2}" type="pres">
      <dgm:prSet presAssocID="{AF1396FD-C3A1-4B66-B95B-99913C908F25}" presName="imgShp" presStyleLbl="fgImgPlace1" presStyleIdx="0" presStyleCnt="3" custScaleX="65823" custScaleY="68758" custLinFactNeighborY="12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008A19F9-2BC2-4845-A65C-D94609760096}" type="pres">
      <dgm:prSet presAssocID="{AF1396FD-C3A1-4B66-B95B-99913C908F25}" presName="txShp" presStyleLbl="node1" presStyleIdx="0" presStyleCnt="3">
        <dgm:presLayoutVars>
          <dgm:bulletEnabled val="1"/>
        </dgm:presLayoutVars>
      </dgm:prSet>
      <dgm:spPr/>
    </dgm:pt>
    <dgm:pt modelId="{4BCA81A8-F0A7-4202-89CB-255927F6D1C4}" type="pres">
      <dgm:prSet presAssocID="{B668310C-F62D-4F8F-8F8A-5CB131F7553F}" presName="spacing" presStyleCnt="0"/>
      <dgm:spPr/>
    </dgm:pt>
    <dgm:pt modelId="{F70D425C-1DD7-4077-B60D-47B42BA6BD17}" type="pres">
      <dgm:prSet presAssocID="{C313D6B4-3E59-4B0B-A043-42B77EDAB8F7}" presName="composite" presStyleCnt="0"/>
      <dgm:spPr/>
    </dgm:pt>
    <dgm:pt modelId="{E2DA16B8-142A-4586-8BB9-903EB8C7EBF5}" type="pres">
      <dgm:prSet presAssocID="{C313D6B4-3E59-4B0B-A043-42B77EDAB8F7}" presName="imgShp" presStyleLbl="fgImgPlace1" presStyleIdx="1" presStyleCnt="3" custScaleX="69157" custScaleY="7530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9B4BE66-752F-47CE-8530-2FF53D7B90B9}" type="pres">
      <dgm:prSet presAssocID="{C313D6B4-3E59-4B0B-A043-42B77EDAB8F7}" presName="txShp" presStyleLbl="node1" presStyleIdx="1" presStyleCnt="3" custScaleX="98278">
        <dgm:presLayoutVars>
          <dgm:bulletEnabled val="1"/>
        </dgm:presLayoutVars>
      </dgm:prSet>
      <dgm:spPr/>
    </dgm:pt>
    <dgm:pt modelId="{4804A3A5-1801-4F36-9850-9500F28DBE0E}" type="pres">
      <dgm:prSet presAssocID="{D4D0E9C5-B8B2-4E21-AC54-16D6A0BE95C1}" presName="spacing" presStyleCnt="0"/>
      <dgm:spPr/>
    </dgm:pt>
    <dgm:pt modelId="{F4341F32-505E-460E-B996-E82A3793B547}" type="pres">
      <dgm:prSet presAssocID="{3E64C4D5-2EB8-48CC-8849-7AB35CD9777E}" presName="composite" presStyleCnt="0"/>
      <dgm:spPr/>
    </dgm:pt>
    <dgm:pt modelId="{96C9F74D-9EA9-4F81-BA4B-41908E7032AD}" type="pres">
      <dgm:prSet presAssocID="{3E64C4D5-2EB8-48CC-8849-7AB35CD9777E}" presName="imgShp" presStyleLbl="fgImgPlace1" presStyleIdx="2" presStyleCnt="3" custScaleX="63334" custScaleY="68322" custLinFactNeighborY="-256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7F8D834B-69AB-4794-9308-52DB5235BDF1}" type="pres">
      <dgm:prSet presAssocID="{3E64C4D5-2EB8-48CC-8849-7AB35CD9777E}" presName="txShp" presStyleLbl="node1" presStyleIdx="2" presStyleCnt="3">
        <dgm:presLayoutVars>
          <dgm:bulletEnabled val="1"/>
        </dgm:presLayoutVars>
      </dgm:prSet>
      <dgm:spPr/>
    </dgm:pt>
  </dgm:ptLst>
  <dgm:cxnLst>
    <dgm:cxn modelId="{5A32EB2D-6A53-4CCE-9C18-EF1B4AE75DEB}" type="presOf" srcId="{DE1997D7-D44C-4699-87C9-E746E9E247B5}" destId="{87779E77-7C20-402F-8D37-F3F2BAFE28E6}" srcOrd="0" destOrd="0" presId="urn:microsoft.com/office/officeart/2005/8/layout/vList3"/>
    <dgm:cxn modelId="{8668373E-D730-4833-B9C4-7822D0C42B5E}" type="presOf" srcId="{AF1396FD-C3A1-4B66-B95B-99913C908F25}" destId="{008A19F9-2BC2-4845-A65C-D94609760096}" srcOrd="0" destOrd="0" presId="urn:microsoft.com/office/officeart/2005/8/layout/vList3"/>
    <dgm:cxn modelId="{FB14057A-3797-4266-8D08-65A7B7A676BF}" srcId="{DE1997D7-D44C-4699-87C9-E746E9E247B5}" destId="{AF1396FD-C3A1-4B66-B95B-99913C908F25}" srcOrd="0" destOrd="0" parTransId="{5B29BF6F-4242-4AA7-AAD5-94EC93892B5E}" sibTransId="{B668310C-F62D-4F8F-8F8A-5CB131F7553F}"/>
    <dgm:cxn modelId="{CD51C57B-AB89-423A-B08B-18E3BA385468}" srcId="{DE1997D7-D44C-4699-87C9-E746E9E247B5}" destId="{3E64C4D5-2EB8-48CC-8849-7AB35CD9777E}" srcOrd="2" destOrd="0" parTransId="{76194716-E250-431E-A64B-AD377572D4BD}" sibTransId="{F049FDE3-00A1-4578-8CCC-8996FF2180A0}"/>
    <dgm:cxn modelId="{1092C9B9-B46D-4655-B5F9-848EF1A4C5FE}" srcId="{DE1997D7-D44C-4699-87C9-E746E9E247B5}" destId="{C313D6B4-3E59-4B0B-A043-42B77EDAB8F7}" srcOrd="1" destOrd="0" parTransId="{00548151-4F3E-42B5-9B44-52093BCF465E}" sibTransId="{D4D0E9C5-B8B2-4E21-AC54-16D6A0BE95C1}"/>
    <dgm:cxn modelId="{75AEE9C0-1DC0-4449-8623-37F30642B37B}" type="presOf" srcId="{C313D6B4-3E59-4B0B-A043-42B77EDAB8F7}" destId="{19B4BE66-752F-47CE-8530-2FF53D7B90B9}" srcOrd="0" destOrd="0" presId="urn:microsoft.com/office/officeart/2005/8/layout/vList3"/>
    <dgm:cxn modelId="{8FCB13ED-55B2-404E-8062-B7EC1506F3F3}" type="presOf" srcId="{3E64C4D5-2EB8-48CC-8849-7AB35CD9777E}" destId="{7F8D834B-69AB-4794-9308-52DB5235BDF1}" srcOrd="0" destOrd="0" presId="urn:microsoft.com/office/officeart/2005/8/layout/vList3"/>
    <dgm:cxn modelId="{344395D2-1060-4591-804B-400F121E8FB0}" type="presParOf" srcId="{87779E77-7C20-402F-8D37-F3F2BAFE28E6}" destId="{87A42541-A5D7-4329-8AB6-03D08E9580C6}" srcOrd="0" destOrd="0" presId="urn:microsoft.com/office/officeart/2005/8/layout/vList3"/>
    <dgm:cxn modelId="{E073866D-2BAB-4F48-9612-26F4C091CC7A}" type="presParOf" srcId="{87A42541-A5D7-4329-8AB6-03D08E9580C6}" destId="{95A4FB67-78E8-46F9-9ED2-715B254A33D2}" srcOrd="0" destOrd="0" presId="urn:microsoft.com/office/officeart/2005/8/layout/vList3"/>
    <dgm:cxn modelId="{5C9D93EF-D28C-4053-82D4-C9898F7C388C}" type="presParOf" srcId="{87A42541-A5D7-4329-8AB6-03D08E9580C6}" destId="{008A19F9-2BC2-4845-A65C-D94609760096}" srcOrd="1" destOrd="0" presId="urn:microsoft.com/office/officeart/2005/8/layout/vList3"/>
    <dgm:cxn modelId="{F326F8D1-3322-471B-8EE2-7069037B5C6E}" type="presParOf" srcId="{87779E77-7C20-402F-8D37-F3F2BAFE28E6}" destId="{4BCA81A8-F0A7-4202-89CB-255927F6D1C4}" srcOrd="1" destOrd="0" presId="urn:microsoft.com/office/officeart/2005/8/layout/vList3"/>
    <dgm:cxn modelId="{BEE0F031-46CD-4C96-9956-EA2E2BE2E8BE}" type="presParOf" srcId="{87779E77-7C20-402F-8D37-F3F2BAFE28E6}" destId="{F70D425C-1DD7-4077-B60D-47B42BA6BD17}" srcOrd="2" destOrd="0" presId="urn:microsoft.com/office/officeart/2005/8/layout/vList3"/>
    <dgm:cxn modelId="{595D2B31-3C58-4CE0-B59A-8BB6AEFC403C}" type="presParOf" srcId="{F70D425C-1DD7-4077-B60D-47B42BA6BD17}" destId="{E2DA16B8-142A-4586-8BB9-903EB8C7EBF5}" srcOrd="0" destOrd="0" presId="urn:microsoft.com/office/officeart/2005/8/layout/vList3"/>
    <dgm:cxn modelId="{F7CA0EFD-B99B-4BA3-9A26-92264DCB1E15}" type="presParOf" srcId="{F70D425C-1DD7-4077-B60D-47B42BA6BD17}" destId="{19B4BE66-752F-47CE-8530-2FF53D7B90B9}" srcOrd="1" destOrd="0" presId="urn:microsoft.com/office/officeart/2005/8/layout/vList3"/>
    <dgm:cxn modelId="{F996192A-81F3-490F-899C-B5B14DD147E0}" type="presParOf" srcId="{87779E77-7C20-402F-8D37-F3F2BAFE28E6}" destId="{4804A3A5-1801-4F36-9850-9500F28DBE0E}" srcOrd="3" destOrd="0" presId="urn:microsoft.com/office/officeart/2005/8/layout/vList3"/>
    <dgm:cxn modelId="{FCBEC0DF-9F24-4080-8868-DE280D30E30D}" type="presParOf" srcId="{87779E77-7C20-402F-8D37-F3F2BAFE28E6}" destId="{F4341F32-505E-460E-B996-E82A3793B547}" srcOrd="4" destOrd="0" presId="urn:microsoft.com/office/officeart/2005/8/layout/vList3"/>
    <dgm:cxn modelId="{2C26126B-04F9-4B2F-AA4D-644185D40276}" type="presParOf" srcId="{F4341F32-505E-460E-B996-E82A3793B547}" destId="{96C9F74D-9EA9-4F81-BA4B-41908E7032AD}" srcOrd="0" destOrd="0" presId="urn:microsoft.com/office/officeart/2005/8/layout/vList3"/>
    <dgm:cxn modelId="{880A8693-8543-4AEA-9B16-AF97978CF851}" type="presParOf" srcId="{F4341F32-505E-460E-B996-E82A3793B547}" destId="{7F8D834B-69AB-4794-9308-52DB5235BDF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A19F9-2BC2-4845-A65C-D94609760096}">
      <dsp:nvSpPr>
        <dsp:cNvPr id="0" name=""/>
        <dsp:cNvSpPr/>
      </dsp:nvSpPr>
      <dsp:spPr>
        <a:xfrm rot="10800000">
          <a:off x="1245595" y="3244"/>
          <a:ext cx="4030614" cy="139990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20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fluctuating trend of disease prevalence over the years, reflecting multiple re-infections along the trajectory.</a:t>
          </a:r>
          <a:endParaRPr lang="en-US" sz="15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 rot="10800000">
        <a:off x="1595571" y="3244"/>
        <a:ext cx="3680638" cy="1399906"/>
      </dsp:txXfrm>
    </dsp:sp>
    <dsp:sp modelId="{95A4FB67-78E8-46F9-9ED2-715B254A33D2}">
      <dsp:nvSpPr>
        <dsp:cNvPr id="0" name=""/>
        <dsp:cNvSpPr/>
      </dsp:nvSpPr>
      <dsp:spPr>
        <a:xfrm>
          <a:off x="784864" y="239338"/>
          <a:ext cx="921460" cy="9625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4BE66-752F-47CE-8530-2FF53D7B90B9}">
      <dsp:nvSpPr>
        <dsp:cNvPr id="0" name=""/>
        <dsp:cNvSpPr/>
      </dsp:nvSpPr>
      <dsp:spPr>
        <a:xfrm rot="10800000">
          <a:off x="1309318" y="1821034"/>
          <a:ext cx="3961207" cy="1399906"/>
        </a:xfrm>
        <a:prstGeom prst="homePlate">
          <a:avLst/>
        </a:prstGeom>
        <a:solidFill>
          <a:schemeClr val="accent4">
            <a:hueOff val="249696"/>
            <a:satOff val="4915"/>
            <a:lumOff val="4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20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Re-infection scenarios could be attributed to time lags in the administration of interventions as well as limitation in geographical and population coverage.</a:t>
          </a:r>
          <a:endParaRPr lang="en-US" sz="15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 rot="10800000">
        <a:off x="1659294" y="1821034"/>
        <a:ext cx="3611231" cy="1399906"/>
      </dsp:txXfrm>
    </dsp:sp>
    <dsp:sp modelId="{E2DA16B8-142A-4586-8BB9-903EB8C7EBF5}">
      <dsp:nvSpPr>
        <dsp:cNvPr id="0" name=""/>
        <dsp:cNvSpPr/>
      </dsp:nvSpPr>
      <dsp:spPr>
        <a:xfrm>
          <a:off x="790548" y="1993873"/>
          <a:ext cx="968133" cy="105422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D834B-69AB-4794-9308-52DB5235BDF1}">
      <dsp:nvSpPr>
        <dsp:cNvPr id="0" name=""/>
        <dsp:cNvSpPr/>
      </dsp:nvSpPr>
      <dsp:spPr>
        <a:xfrm rot="10800000">
          <a:off x="1236884" y="3638823"/>
          <a:ext cx="4030614" cy="1399906"/>
        </a:xfrm>
        <a:prstGeom prst="homePlate">
          <a:avLst/>
        </a:prstGeom>
        <a:solidFill>
          <a:schemeClr val="accent4">
            <a:hueOff val="499392"/>
            <a:satOff val="9831"/>
            <a:lumOff val="9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20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Desired consistent reduction in disease prevalence, leading to gradual reduction in prevalence level or preferably, elimination of the disease over the years not achieved.</a:t>
          </a:r>
          <a:endParaRPr lang="en-US" sz="15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 rot="10800000">
        <a:off x="1586860" y="3638823"/>
        <a:ext cx="3680638" cy="1399906"/>
      </dsp:txXfrm>
    </dsp:sp>
    <dsp:sp modelId="{96C9F74D-9EA9-4F81-BA4B-41908E7032AD}">
      <dsp:nvSpPr>
        <dsp:cNvPr id="0" name=""/>
        <dsp:cNvSpPr/>
      </dsp:nvSpPr>
      <dsp:spPr>
        <a:xfrm>
          <a:off x="793575" y="3824661"/>
          <a:ext cx="886617" cy="95644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Leveraging Partnerships &amp; digital Innovation to improve and add value to Lives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19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interface and platform enabling you to track disease prevalence down to the individual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Interactive Dashboards of huge datasets produced in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1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is money. But time in public health is lives saved.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0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avoid role ambiguity.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88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VRA, We Add Value To Lives…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8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1F64-6D9B-4912-9B2D-FC1CA6ACB8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8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not concentrate on your core business of power generation?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VRA’s role is not just power, but make public health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3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Challenge and rethinking our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7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community buy-in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38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Baseline Studies</a:t>
            </a:r>
            <a:endParaRPr kumimoji="0" lang="it-IT" sz="1200" b="1" i="0" u="none" strike="noStrike" kern="1200" cap="none" spc="0" normalizeH="0" baseline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7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that Matter; Our Measurable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5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95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Digitalization of Data Gathering </a:t>
            </a:r>
            <a:r>
              <a:rPr lang="en-US" sz="1050" dirty="0"/>
              <a:t>process for easy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3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6.svg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6.svg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7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6.svg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Master" Target="../slideMasters/slideMaster2.xml" 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2.xml" /><Relationship Id="rId4" Type="http://schemas.openxmlformats.org/officeDocument/2006/relationships/image" Target="../media/image16.svg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7.svg" 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9.png" /><Relationship Id="rId7" Type="http://schemas.openxmlformats.org/officeDocument/2006/relationships/image" Target="../media/image11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0.png" /><Relationship Id="rId5" Type="http://schemas.openxmlformats.org/officeDocument/2006/relationships/image" Target="../media/image7.svg" /><Relationship Id="rId4" Type="http://schemas.openxmlformats.org/officeDocument/2006/relationships/image" Target="../media/image6.png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Viole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919C681-D431-D96B-6268-9BA8E5D7F8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086850" cy="6858000"/>
          </a:xfrm>
          <a:custGeom>
            <a:avLst/>
            <a:gdLst>
              <a:gd name="connsiteX0" fmla="*/ 4543130 w 9086850"/>
              <a:gd name="connsiteY0" fmla="*/ 2528520 h 6858000"/>
              <a:gd name="connsiteX1" fmla="*/ 4543130 w 9086850"/>
              <a:gd name="connsiteY1" fmla="*/ 6858000 h 6858000"/>
              <a:gd name="connsiteX2" fmla="*/ 213020 w 9086850"/>
              <a:gd name="connsiteY2" fmla="*/ 6858000 h 6858000"/>
              <a:gd name="connsiteX3" fmla="*/ 9086850 w 9086850"/>
              <a:gd name="connsiteY3" fmla="*/ 2527930 h 6858000"/>
              <a:gd name="connsiteX4" fmla="*/ 9086850 w 9086850"/>
              <a:gd name="connsiteY4" fmla="*/ 6858000 h 6858000"/>
              <a:gd name="connsiteX5" fmla="*/ 4756150 w 9086850"/>
              <a:gd name="connsiteY5" fmla="*/ 6858000 h 6858000"/>
              <a:gd name="connsiteX6" fmla="*/ 0 w 9086850"/>
              <a:gd name="connsiteY6" fmla="*/ 0 h 6858000"/>
              <a:gd name="connsiteX7" fmla="*/ 9086850 w 9086850"/>
              <a:gd name="connsiteY7" fmla="*/ 0 h 6858000"/>
              <a:gd name="connsiteX8" fmla="*/ 9086850 w 9086850"/>
              <a:gd name="connsiteY8" fmla="*/ 2527930 h 6858000"/>
              <a:gd name="connsiteX9" fmla="*/ 4543720 w 9086850"/>
              <a:gd name="connsiteY9" fmla="*/ 2527930 h 6858000"/>
              <a:gd name="connsiteX10" fmla="*/ 4543131 w 9086850"/>
              <a:gd name="connsiteY10" fmla="*/ 2527930 h 6858000"/>
              <a:gd name="connsiteX11" fmla="*/ 7071428 w 9086850"/>
              <a:gd name="connsiteY11" fmla="*/ 1 h 6858000"/>
              <a:gd name="connsiteX12" fmla="*/ 4543131 w 9086850"/>
              <a:gd name="connsiteY12" fmla="*/ 1 h 6858000"/>
              <a:gd name="connsiteX13" fmla="*/ 4543131 w 9086850"/>
              <a:gd name="connsiteY13" fmla="*/ 2527930 h 6858000"/>
              <a:gd name="connsiteX14" fmla="*/ 2 w 9086850"/>
              <a:gd name="connsiteY14" fmla="*/ 2527930 h 6858000"/>
              <a:gd name="connsiteX15" fmla="*/ 2528298 w 9086850"/>
              <a:gd name="connsiteY15" fmla="*/ 1 h 6858000"/>
              <a:gd name="connsiteX16" fmla="*/ 1 w 9086850"/>
              <a:gd name="connsiteY16" fmla="*/ 1 h 6858000"/>
              <a:gd name="connsiteX17" fmla="*/ 1 w 9086850"/>
              <a:gd name="connsiteY17" fmla="*/ 2527930 h 6858000"/>
              <a:gd name="connsiteX18" fmla="*/ 0 w 9086850"/>
              <a:gd name="connsiteY18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86850" h="6858000">
                <a:moveTo>
                  <a:pt x="4543130" y="2528520"/>
                </a:moveTo>
                <a:lnTo>
                  <a:pt x="4543130" y="6858000"/>
                </a:lnTo>
                <a:lnTo>
                  <a:pt x="213020" y="6858000"/>
                </a:lnTo>
                <a:close/>
                <a:moveTo>
                  <a:pt x="9086850" y="2527930"/>
                </a:moveTo>
                <a:lnTo>
                  <a:pt x="9086850" y="6858000"/>
                </a:lnTo>
                <a:lnTo>
                  <a:pt x="4756150" y="6858000"/>
                </a:lnTo>
                <a:close/>
                <a:moveTo>
                  <a:pt x="0" y="0"/>
                </a:moveTo>
                <a:lnTo>
                  <a:pt x="9086850" y="0"/>
                </a:lnTo>
                <a:lnTo>
                  <a:pt x="9086850" y="2527930"/>
                </a:lnTo>
                <a:lnTo>
                  <a:pt x="4543720" y="2527930"/>
                </a:lnTo>
                <a:lnTo>
                  <a:pt x="4543131" y="2527930"/>
                </a:lnTo>
                <a:lnTo>
                  <a:pt x="7071428" y="1"/>
                </a:lnTo>
                <a:lnTo>
                  <a:pt x="4543131" y="1"/>
                </a:lnTo>
                <a:lnTo>
                  <a:pt x="4543131" y="2527930"/>
                </a:lnTo>
                <a:lnTo>
                  <a:pt x="2" y="2527930"/>
                </a:lnTo>
                <a:lnTo>
                  <a:pt x="2528298" y="1"/>
                </a:lnTo>
                <a:lnTo>
                  <a:pt x="1" y="1"/>
                </a:lnTo>
                <a:lnTo>
                  <a:pt x="1" y="2527930"/>
                </a:lnTo>
                <a:lnTo>
                  <a:pt x="0" y="2527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469F0-EB10-9C49-C8E5-46427D892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543131 w 12192000"/>
              <a:gd name="connsiteY0" fmla="*/ 1 h 6858000"/>
              <a:gd name="connsiteX1" fmla="*/ 7071428 w 12192000"/>
              <a:gd name="connsiteY1" fmla="*/ 1 h 6858000"/>
              <a:gd name="connsiteX2" fmla="*/ 4543131 w 12192000"/>
              <a:gd name="connsiteY2" fmla="*/ 2527930 h 6858000"/>
              <a:gd name="connsiteX3" fmla="*/ 1 w 12192000"/>
              <a:gd name="connsiteY3" fmla="*/ 1 h 6858000"/>
              <a:gd name="connsiteX4" fmla="*/ 2528298 w 12192000"/>
              <a:gd name="connsiteY4" fmla="*/ 1 h 6858000"/>
              <a:gd name="connsiteX5" fmla="*/ 2 w 12192000"/>
              <a:gd name="connsiteY5" fmla="*/ 2527930 h 6858000"/>
              <a:gd name="connsiteX6" fmla="*/ 4543131 w 12192000"/>
              <a:gd name="connsiteY6" fmla="*/ 2527930 h 6858000"/>
              <a:gd name="connsiteX7" fmla="*/ 4543720 w 12192000"/>
              <a:gd name="connsiteY7" fmla="*/ 2527930 h 6858000"/>
              <a:gd name="connsiteX8" fmla="*/ 9086850 w 12192000"/>
              <a:gd name="connsiteY8" fmla="*/ 2527930 h 6858000"/>
              <a:gd name="connsiteX9" fmla="*/ 4756150 w 12192000"/>
              <a:gd name="connsiteY9" fmla="*/ 6858000 h 6858000"/>
              <a:gd name="connsiteX10" fmla="*/ 4543130 w 12192000"/>
              <a:gd name="connsiteY10" fmla="*/ 6858000 h 6858000"/>
              <a:gd name="connsiteX11" fmla="*/ 4543130 w 12192000"/>
              <a:gd name="connsiteY11" fmla="*/ 2528520 h 6858000"/>
              <a:gd name="connsiteX12" fmla="*/ 21302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2527930 h 6858000"/>
              <a:gd name="connsiteX15" fmla="*/ 1 w 12192000"/>
              <a:gd name="connsiteY15" fmla="*/ 2527930 h 6858000"/>
              <a:gd name="connsiteX16" fmla="*/ 9086850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0 h 6858000"/>
              <a:gd name="connsiteX19" fmla="*/ 9086850 w 12192000"/>
              <a:gd name="connsiteY19" fmla="*/ 6858000 h 6858000"/>
              <a:gd name="connsiteX20" fmla="*/ 9086850 w 12192000"/>
              <a:gd name="connsiteY20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4543131" y="1"/>
                </a:moveTo>
                <a:lnTo>
                  <a:pt x="7071428" y="1"/>
                </a:lnTo>
                <a:lnTo>
                  <a:pt x="4543131" y="2527930"/>
                </a:lnTo>
                <a:close/>
                <a:moveTo>
                  <a:pt x="1" y="1"/>
                </a:moveTo>
                <a:lnTo>
                  <a:pt x="2528298" y="1"/>
                </a:lnTo>
                <a:lnTo>
                  <a:pt x="2" y="2527930"/>
                </a:lnTo>
                <a:lnTo>
                  <a:pt x="4543131" y="2527930"/>
                </a:lnTo>
                <a:lnTo>
                  <a:pt x="4543720" y="2527930"/>
                </a:lnTo>
                <a:lnTo>
                  <a:pt x="9086850" y="2527930"/>
                </a:lnTo>
                <a:lnTo>
                  <a:pt x="4756150" y="6858000"/>
                </a:lnTo>
                <a:lnTo>
                  <a:pt x="4543130" y="6858000"/>
                </a:lnTo>
                <a:lnTo>
                  <a:pt x="4543130" y="2528520"/>
                </a:lnTo>
                <a:lnTo>
                  <a:pt x="213020" y="6858000"/>
                </a:lnTo>
                <a:lnTo>
                  <a:pt x="0" y="6858000"/>
                </a:lnTo>
                <a:lnTo>
                  <a:pt x="0" y="2527930"/>
                </a:lnTo>
                <a:lnTo>
                  <a:pt x="1" y="2527930"/>
                </a:lnTo>
                <a:close/>
                <a:moveTo>
                  <a:pt x="90868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086850" y="6858000"/>
                </a:lnTo>
                <a:lnTo>
                  <a:pt x="9086850" y="2527930"/>
                </a:ln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6710C8F-F662-E483-4A58-96115FBA2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9000">
                <a:srgbClr val="100522">
                  <a:alpha val="95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smtClean="0">
                <a:solidFill>
                  <a:schemeClr val="l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 defTabSz="457200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8FF336-AAFE-E5D2-2170-21BC95B5A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" y="25"/>
            <a:ext cx="12191910" cy="685794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5C0ABF1D-6494-6CB7-B136-5EDBA2343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050676"/>
            <a:ext cx="5638799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0B468B2-B251-9283-11CF-F3B8885DF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733992"/>
            <a:ext cx="5638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66566E-95AE-5F67-9597-F3825A18C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Aqua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F967C-795D-2F85-9A00-E5A2B199E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CC28F0-1F59-D5A7-F5F2-156B4479D0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246D4D-075F-971F-FFBB-D28FC2ED2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C430041-25E3-077C-8F19-1AA6E7F3DE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3A54-65D4-918C-3E33-3CB4F77EC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DA5767-C946-6E2D-DC31-D798CC3ABA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rgbClr val="451409">
                  <a:alpha val="20000"/>
                </a:srgbClr>
              </a:gs>
              <a:gs pos="100000">
                <a:srgbClr val="45140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9EBC814-E842-E314-ABA6-9362784DDD2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881242" y="-4763"/>
            <a:ext cx="4617721" cy="46177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015C149-D06E-73E6-8AA6-50D2BA36AA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7F9601E6-F32E-D8EE-07CF-2AB101FE2D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3D83875-7A47-CC01-FC45-E95D89B30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31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2500-EEE3-46C3-AB56-053BDEE11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5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2F2-3C0B-804D-A8DD-820823361C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1158916" y="2188578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51647" y="529631"/>
            <a:ext cx="8310916" cy="12527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09600" y="339305"/>
            <a:ext cx="1881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bg1"/>
                </a:solidFill>
              </a:rPr>
              <a:t>www.vra.com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47937"/>
            <a:ext cx="2262437" cy="6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3962400"/>
          </a:xfrm>
        </p:spPr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20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20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755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Graph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655627-4388-455F-E29A-2B0B7064A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20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89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Tanger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EC3DFB-4D75-28AB-2549-F9A4DB642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A4DF40A-7A0D-832B-452B-2C85C90B4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9270998" cy="6857999"/>
          </a:xfrm>
          <a:custGeom>
            <a:avLst/>
            <a:gdLst>
              <a:gd name="connsiteX0" fmla="*/ 4085461 w 9270998"/>
              <a:gd name="connsiteY0" fmla="*/ 5153279 h 6857999"/>
              <a:gd name="connsiteX1" fmla="*/ 5803995 w 9270998"/>
              <a:gd name="connsiteY1" fmla="*/ 6704111 h 6857999"/>
              <a:gd name="connsiteX2" fmla="*/ 5811766 w 9270998"/>
              <a:gd name="connsiteY2" fmla="*/ 6857999 h 6857999"/>
              <a:gd name="connsiteX3" fmla="*/ 2359154 w 9270998"/>
              <a:gd name="connsiteY3" fmla="*/ 6857999 h 6857999"/>
              <a:gd name="connsiteX4" fmla="*/ 2366925 w 9270998"/>
              <a:gd name="connsiteY4" fmla="*/ 6704111 h 6857999"/>
              <a:gd name="connsiteX5" fmla="*/ 4085461 w 9270998"/>
              <a:gd name="connsiteY5" fmla="*/ 5153279 h 6857999"/>
              <a:gd name="connsiteX6" fmla="*/ 630553 w 9270998"/>
              <a:gd name="connsiteY6" fmla="*/ 5153279 h 6857999"/>
              <a:gd name="connsiteX7" fmla="*/ 2349088 w 9270998"/>
              <a:gd name="connsiteY7" fmla="*/ 6704111 h 6857999"/>
              <a:gd name="connsiteX8" fmla="*/ 2356859 w 9270998"/>
              <a:gd name="connsiteY8" fmla="*/ 6857999 h 6857999"/>
              <a:gd name="connsiteX9" fmla="*/ 0 w 9270998"/>
              <a:gd name="connsiteY9" fmla="*/ 6857999 h 6857999"/>
              <a:gd name="connsiteX10" fmla="*/ 0 w 9270998"/>
              <a:gd name="connsiteY10" fmla="*/ 5273714 h 6857999"/>
              <a:gd name="connsiteX11" fmla="*/ 116861 w 9270998"/>
              <a:gd name="connsiteY11" fmla="*/ 5230942 h 6857999"/>
              <a:gd name="connsiteX12" fmla="*/ 630553 w 9270998"/>
              <a:gd name="connsiteY12" fmla="*/ 5153279 h 6857999"/>
              <a:gd name="connsiteX13" fmla="*/ 2359477 w 9270998"/>
              <a:gd name="connsiteY13" fmla="*/ 0 h 6857999"/>
              <a:gd name="connsiteX14" fmla="*/ 5811447 w 9270998"/>
              <a:gd name="connsiteY14" fmla="*/ 0 h 6857999"/>
              <a:gd name="connsiteX15" fmla="*/ 5803996 w 9270998"/>
              <a:gd name="connsiteY15" fmla="*/ 147540 h 6857999"/>
              <a:gd name="connsiteX16" fmla="*/ 4251185 w 9270998"/>
              <a:gd name="connsiteY16" fmla="*/ 1690525 h 6857999"/>
              <a:gd name="connsiteX17" fmla="*/ 4085463 w 9270998"/>
              <a:gd name="connsiteY17" fmla="*/ 1698372 h 6857999"/>
              <a:gd name="connsiteX18" fmla="*/ 4262082 w 9270998"/>
              <a:gd name="connsiteY18" fmla="*/ 1707290 h 6857999"/>
              <a:gd name="connsiteX19" fmla="*/ 5805068 w 9270998"/>
              <a:gd name="connsiteY19" fmla="*/ 3260101 h 6857999"/>
              <a:gd name="connsiteX20" fmla="*/ 5811377 w 9270998"/>
              <a:gd name="connsiteY20" fmla="*/ 3393366 h 6857999"/>
              <a:gd name="connsiteX21" fmla="*/ 5818673 w 9270998"/>
              <a:gd name="connsiteY21" fmla="*/ 3248878 h 6857999"/>
              <a:gd name="connsiteX22" fmla="*/ 7540368 w 9270998"/>
              <a:gd name="connsiteY22" fmla="*/ 1695196 h 6857999"/>
              <a:gd name="connsiteX23" fmla="*/ 9270998 w 9270998"/>
              <a:gd name="connsiteY23" fmla="*/ 3425825 h 6857999"/>
              <a:gd name="connsiteX24" fmla="*/ 7717315 w 9270998"/>
              <a:gd name="connsiteY24" fmla="*/ 5147520 h 6857999"/>
              <a:gd name="connsiteX25" fmla="*/ 7572828 w 9270998"/>
              <a:gd name="connsiteY25" fmla="*/ 5154816 h 6857999"/>
              <a:gd name="connsiteX26" fmla="*/ 7706092 w 9270998"/>
              <a:gd name="connsiteY26" fmla="*/ 5161126 h 6857999"/>
              <a:gd name="connsiteX27" fmla="*/ 9258903 w 9270998"/>
              <a:gd name="connsiteY27" fmla="*/ 6704111 h 6857999"/>
              <a:gd name="connsiteX28" fmla="*/ 9266674 w 9270998"/>
              <a:gd name="connsiteY28" fmla="*/ 6857999 h 6857999"/>
              <a:gd name="connsiteX29" fmla="*/ 5814062 w 9270998"/>
              <a:gd name="connsiteY29" fmla="*/ 6857999 h 6857999"/>
              <a:gd name="connsiteX30" fmla="*/ 5821833 w 9270998"/>
              <a:gd name="connsiteY30" fmla="*/ 6704111 h 6857999"/>
              <a:gd name="connsiteX31" fmla="*/ 7374644 w 9270998"/>
              <a:gd name="connsiteY31" fmla="*/ 5161126 h 6857999"/>
              <a:gd name="connsiteX32" fmla="*/ 7506830 w 9270998"/>
              <a:gd name="connsiteY32" fmla="*/ 5154867 h 6857999"/>
              <a:gd name="connsiteX33" fmla="*/ 7374340 w 9270998"/>
              <a:gd name="connsiteY33" fmla="*/ 5148594 h 6857999"/>
              <a:gd name="connsiteX34" fmla="*/ 5818673 w 9270998"/>
              <a:gd name="connsiteY34" fmla="*/ 3602772 h 6857999"/>
              <a:gd name="connsiteX35" fmla="*/ 5811326 w 9270998"/>
              <a:gd name="connsiteY35" fmla="*/ 3457272 h 6857999"/>
              <a:gd name="connsiteX36" fmla="*/ 5803996 w 9270998"/>
              <a:gd name="connsiteY36" fmla="*/ 3602447 h 6857999"/>
              <a:gd name="connsiteX37" fmla="*/ 4085461 w 9270998"/>
              <a:gd name="connsiteY37" fmla="*/ 5153279 h 6857999"/>
              <a:gd name="connsiteX38" fmla="*/ 2366926 w 9270998"/>
              <a:gd name="connsiteY38" fmla="*/ 3602447 h 6857999"/>
              <a:gd name="connsiteX39" fmla="*/ 2358007 w 9270998"/>
              <a:gd name="connsiteY39" fmla="*/ 3425835 h 6857999"/>
              <a:gd name="connsiteX40" fmla="*/ 2349089 w 9270998"/>
              <a:gd name="connsiteY40" fmla="*/ 3602447 h 6857999"/>
              <a:gd name="connsiteX41" fmla="*/ 630554 w 9270998"/>
              <a:gd name="connsiteY41" fmla="*/ 5153279 h 6857999"/>
              <a:gd name="connsiteX42" fmla="*/ 116862 w 9270998"/>
              <a:gd name="connsiteY42" fmla="*/ 5075616 h 6857999"/>
              <a:gd name="connsiteX43" fmla="*/ 1 w 9270998"/>
              <a:gd name="connsiteY43" fmla="*/ 5032845 h 6857999"/>
              <a:gd name="connsiteX44" fmla="*/ 1 w 9270998"/>
              <a:gd name="connsiteY44" fmla="*/ 1818807 h 6857999"/>
              <a:gd name="connsiteX45" fmla="*/ 116862 w 9270998"/>
              <a:gd name="connsiteY45" fmla="*/ 1776035 h 6857999"/>
              <a:gd name="connsiteX46" fmla="*/ 630554 w 9270998"/>
              <a:gd name="connsiteY46" fmla="*/ 1698372 h 6857999"/>
              <a:gd name="connsiteX47" fmla="*/ 2349089 w 9270998"/>
              <a:gd name="connsiteY47" fmla="*/ 3249203 h 6857999"/>
              <a:gd name="connsiteX48" fmla="*/ 2358007 w 9270998"/>
              <a:gd name="connsiteY48" fmla="*/ 3425816 h 6857999"/>
              <a:gd name="connsiteX49" fmla="*/ 2366926 w 9270998"/>
              <a:gd name="connsiteY49" fmla="*/ 3249203 h 6857999"/>
              <a:gd name="connsiteX50" fmla="*/ 3908838 w 9270998"/>
              <a:gd name="connsiteY50" fmla="*/ 1707290 h 6857999"/>
              <a:gd name="connsiteX51" fmla="*/ 4085460 w 9270998"/>
              <a:gd name="connsiteY51" fmla="*/ 1698372 h 6857999"/>
              <a:gd name="connsiteX52" fmla="*/ 3919738 w 9270998"/>
              <a:gd name="connsiteY52" fmla="*/ 1690525 h 6857999"/>
              <a:gd name="connsiteX53" fmla="*/ 2366927 w 9270998"/>
              <a:gd name="connsiteY53" fmla="*/ 147540 h 6857999"/>
              <a:gd name="connsiteX54" fmla="*/ 1 w 9270998"/>
              <a:gd name="connsiteY54" fmla="*/ 0 h 6857999"/>
              <a:gd name="connsiteX55" fmla="*/ 2356540 w 9270998"/>
              <a:gd name="connsiteY55" fmla="*/ 0 h 6857999"/>
              <a:gd name="connsiteX56" fmla="*/ 2349088 w 9270998"/>
              <a:gd name="connsiteY56" fmla="*/ 147540 h 6857999"/>
              <a:gd name="connsiteX57" fmla="*/ 630554 w 9270998"/>
              <a:gd name="connsiteY57" fmla="*/ 1698372 h 6857999"/>
              <a:gd name="connsiteX58" fmla="*/ 116862 w 9270998"/>
              <a:gd name="connsiteY58" fmla="*/ 1620709 h 6857999"/>
              <a:gd name="connsiteX59" fmla="*/ 1 w 9270998"/>
              <a:gd name="connsiteY59" fmla="*/ 157793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270998" h="6857999">
                <a:moveTo>
                  <a:pt x="4085461" y="5153279"/>
                </a:moveTo>
                <a:cubicBezTo>
                  <a:pt x="4979879" y="5153279"/>
                  <a:pt x="5715533" y="5833031"/>
                  <a:pt x="5803995" y="6704111"/>
                </a:cubicBezTo>
                <a:lnTo>
                  <a:pt x="5811766" y="6857999"/>
                </a:lnTo>
                <a:lnTo>
                  <a:pt x="2359154" y="6857999"/>
                </a:lnTo>
                <a:lnTo>
                  <a:pt x="2366925" y="6704111"/>
                </a:lnTo>
                <a:cubicBezTo>
                  <a:pt x="2455389" y="5833031"/>
                  <a:pt x="3191041" y="5153279"/>
                  <a:pt x="4085461" y="5153279"/>
                </a:cubicBezTo>
                <a:close/>
                <a:moveTo>
                  <a:pt x="630553" y="5153279"/>
                </a:moveTo>
                <a:cubicBezTo>
                  <a:pt x="1524972" y="5153279"/>
                  <a:pt x="2260626" y="5833031"/>
                  <a:pt x="2349088" y="6704111"/>
                </a:cubicBezTo>
                <a:lnTo>
                  <a:pt x="2356859" y="6857999"/>
                </a:lnTo>
                <a:lnTo>
                  <a:pt x="0" y="6857999"/>
                </a:lnTo>
                <a:lnTo>
                  <a:pt x="0" y="5273714"/>
                </a:lnTo>
                <a:lnTo>
                  <a:pt x="116861" y="5230942"/>
                </a:lnTo>
                <a:cubicBezTo>
                  <a:pt x="279136" y="5180469"/>
                  <a:pt x="451669" y="5153279"/>
                  <a:pt x="630553" y="5153279"/>
                </a:cubicBezTo>
                <a:close/>
                <a:moveTo>
                  <a:pt x="2359477" y="0"/>
                </a:moveTo>
                <a:lnTo>
                  <a:pt x="5811447" y="0"/>
                </a:lnTo>
                <a:lnTo>
                  <a:pt x="5803996" y="147540"/>
                </a:lnTo>
                <a:cubicBezTo>
                  <a:pt x="5721063" y="964177"/>
                  <a:pt x="5069309" y="1612655"/>
                  <a:pt x="4251185" y="1690525"/>
                </a:cubicBezTo>
                <a:lnTo>
                  <a:pt x="4085463" y="1698372"/>
                </a:lnTo>
                <a:lnTo>
                  <a:pt x="4262082" y="1707290"/>
                </a:lnTo>
                <a:cubicBezTo>
                  <a:pt x="5078719" y="1790224"/>
                  <a:pt x="5727198" y="2441978"/>
                  <a:pt x="5805068" y="3260101"/>
                </a:cubicBezTo>
                <a:lnTo>
                  <a:pt x="5811377" y="3393366"/>
                </a:lnTo>
                <a:lnTo>
                  <a:pt x="5818673" y="3248878"/>
                </a:lnTo>
                <a:cubicBezTo>
                  <a:pt x="5907299" y="2376197"/>
                  <a:pt x="6644305" y="1695196"/>
                  <a:pt x="7540368" y="1695196"/>
                </a:cubicBezTo>
                <a:cubicBezTo>
                  <a:pt x="8496169" y="1695196"/>
                  <a:pt x="9270998" y="2470024"/>
                  <a:pt x="9270998" y="3425825"/>
                </a:cubicBezTo>
                <a:cubicBezTo>
                  <a:pt x="9270998" y="4321889"/>
                  <a:pt x="8589996" y="5058895"/>
                  <a:pt x="7717315" y="5147520"/>
                </a:cubicBezTo>
                <a:lnTo>
                  <a:pt x="7572828" y="5154816"/>
                </a:lnTo>
                <a:lnTo>
                  <a:pt x="7706092" y="5161126"/>
                </a:lnTo>
                <a:cubicBezTo>
                  <a:pt x="8524216" y="5238996"/>
                  <a:pt x="9175969" y="5887474"/>
                  <a:pt x="9258903" y="6704111"/>
                </a:cubicBezTo>
                <a:lnTo>
                  <a:pt x="9266674" y="6857999"/>
                </a:lnTo>
                <a:lnTo>
                  <a:pt x="5814062" y="6857999"/>
                </a:lnTo>
                <a:lnTo>
                  <a:pt x="5821833" y="6704111"/>
                </a:lnTo>
                <a:cubicBezTo>
                  <a:pt x="5904767" y="5887474"/>
                  <a:pt x="6556521" y="5238996"/>
                  <a:pt x="7374644" y="5161126"/>
                </a:cubicBezTo>
                <a:lnTo>
                  <a:pt x="7506830" y="5154867"/>
                </a:lnTo>
                <a:lnTo>
                  <a:pt x="7374340" y="5148594"/>
                </a:lnTo>
                <a:cubicBezTo>
                  <a:pt x="6554712" y="5070581"/>
                  <a:pt x="5901760" y="4420911"/>
                  <a:pt x="5818673" y="3602772"/>
                </a:cubicBezTo>
                <a:lnTo>
                  <a:pt x="5811326" y="3457272"/>
                </a:lnTo>
                <a:lnTo>
                  <a:pt x="5803996" y="3602447"/>
                </a:lnTo>
                <a:cubicBezTo>
                  <a:pt x="5715533" y="4473527"/>
                  <a:pt x="4979879" y="5153279"/>
                  <a:pt x="4085461" y="5153279"/>
                </a:cubicBezTo>
                <a:cubicBezTo>
                  <a:pt x="3191042" y="5153279"/>
                  <a:pt x="2455389" y="4473527"/>
                  <a:pt x="2366926" y="3602447"/>
                </a:cubicBezTo>
                <a:lnTo>
                  <a:pt x="2358007" y="3425835"/>
                </a:lnTo>
                <a:lnTo>
                  <a:pt x="2349089" y="3602447"/>
                </a:lnTo>
                <a:cubicBezTo>
                  <a:pt x="2260626" y="4473527"/>
                  <a:pt x="1524973" y="5153279"/>
                  <a:pt x="630554" y="5153279"/>
                </a:cubicBezTo>
                <a:cubicBezTo>
                  <a:pt x="451670" y="5153279"/>
                  <a:pt x="279137" y="5126089"/>
                  <a:pt x="116862" y="5075616"/>
                </a:cubicBezTo>
                <a:lnTo>
                  <a:pt x="1" y="5032845"/>
                </a:lnTo>
                <a:lnTo>
                  <a:pt x="1" y="1818807"/>
                </a:lnTo>
                <a:lnTo>
                  <a:pt x="116862" y="1776035"/>
                </a:lnTo>
                <a:cubicBezTo>
                  <a:pt x="279137" y="1725562"/>
                  <a:pt x="451670" y="1698372"/>
                  <a:pt x="630554" y="1698372"/>
                </a:cubicBezTo>
                <a:cubicBezTo>
                  <a:pt x="1524973" y="1698372"/>
                  <a:pt x="2260626" y="2378124"/>
                  <a:pt x="2349089" y="3249203"/>
                </a:cubicBezTo>
                <a:lnTo>
                  <a:pt x="2358007" y="3425816"/>
                </a:lnTo>
                <a:lnTo>
                  <a:pt x="2366926" y="3249203"/>
                </a:lnTo>
                <a:cubicBezTo>
                  <a:pt x="2449490" y="2436196"/>
                  <a:pt x="3095831" y="1789856"/>
                  <a:pt x="3908838" y="1707290"/>
                </a:cubicBezTo>
                <a:lnTo>
                  <a:pt x="4085460" y="1698372"/>
                </a:lnTo>
                <a:lnTo>
                  <a:pt x="3919738" y="1690525"/>
                </a:lnTo>
                <a:cubicBezTo>
                  <a:pt x="3101614" y="1612655"/>
                  <a:pt x="2449861" y="964177"/>
                  <a:pt x="2366927" y="147540"/>
                </a:cubicBezTo>
                <a:close/>
                <a:moveTo>
                  <a:pt x="1" y="0"/>
                </a:moveTo>
                <a:lnTo>
                  <a:pt x="2356540" y="0"/>
                </a:lnTo>
                <a:lnTo>
                  <a:pt x="2349088" y="147540"/>
                </a:lnTo>
                <a:cubicBezTo>
                  <a:pt x="2260627" y="1018619"/>
                  <a:pt x="1524973" y="1698372"/>
                  <a:pt x="630554" y="1698372"/>
                </a:cubicBezTo>
                <a:cubicBezTo>
                  <a:pt x="451670" y="1698372"/>
                  <a:pt x="279137" y="1671182"/>
                  <a:pt x="116862" y="1620709"/>
                </a:cubicBezTo>
                <a:lnTo>
                  <a:pt x="1" y="15779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7927128-8048-8223-563D-0F4A7F0E9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0">
                <a:srgbClr val="1A0503">
                  <a:alpha val="93000"/>
                </a:srgbClr>
              </a:gs>
              <a:gs pos="100000">
                <a:schemeClr val="accent5">
                  <a:alpha val="0"/>
                </a:schemeClr>
              </a:gs>
              <a:gs pos="49000">
                <a:srgbClr val="451409">
                  <a:alpha val="4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ctr" defTabSz="457200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01B3A5-92A1-6E9E-1EF8-3459ED7ACD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B8A018C-11D9-C861-4E17-F7D86FD788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B69EE6-A9EA-97FB-D157-3573B899BC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ulmn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D0074DB-0860-AD97-051E-5A0004165AA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199" y="1676400"/>
            <a:ext cx="5509491" cy="395763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31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7864-D60D-92DE-CD25-C74F47D9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C1653-1819-12F2-2214-BF7ABB6F8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31B5F8-71BE-98A0-5EC9-F6679AD1EE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B740EC06-4DAD-A7AE-BF63-34B6CFB5AF8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7200" y="1676399"/>
            <a:ext cx="11277600" cy="394062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74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785F73-E4FA-85CB-D78B-EDC112D3A7A1}"/>
              </a:ext>
            </a:extLst>
          </p:cNvPr>
          <p:cNvCxnSpPr>
            <a:cxnSpLocks/>
          </p:cNvCxnSpPr>
          <p:nvPr userDrawn="1"/>
        </p:nvCxnSpPr>
        <p:spPr>
          <a:xfrm>
            <a:off x="0" y="1880022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0E4E829-BAB9-B90A-2243-29B0E27AFD29}"/>
              </a:ext>
            </a:extLst>
          </p:cNvPr>
          <p:cNvSpPr/>
          <p:nvPr/>
        </p:nvSpPr>
        <p:spPr>
          <a:xfrm flipV="1">
            <a:off x="4356824" y="1699055"/>
            <a:ext cx="361934" cy="361934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0A1E83-9E9E-B334-A156-923C724C7891}"/>
              </a:ext>
            </a:extLst>
          </p:cNvPr>
          <p:cNvSpPr/>
          <p:nvPr/>
        </p:nvSpPr>
        <p:spPr>
          <a:xfrm flipV="1">
            <a:off x="4444225" y="1786456"/>
            <a:ext cx="187133" cy="1871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A781CE-AB2E-52EF-0BED-3C9AE4C7207B}"/>
              </a:ext>
            </a:extLst>
          </p:cNvPr>
          <p:cNvSpPr/>
          <p:nvPr/>
        </p:nvSpPr>
        <p:spPr>
          <a:xfrm flipV="1">
            <a:off x="457200" y="1699055"/>
            <a:ext cx="361934" cy="36193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7D142A-D77E-C7C5-AD13-3A00E0355845}"/>
              </a:ext>
            </a:extLst>
          </p:cNvPr>
          <p:cNvSpPr/>
          <p:nvPr/>
        </p:nvSpPr>
        <p:spPr>
          <a:xfrm flipV="1">
            <a:off x="544601" y="1786456"/>
            <a:ext cx="187133" cy="1871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0C7CC1-30FC-78EB-3D9A-C10866C69E53}"/>
              </a:ext>
            </a:extLst>
          </p:cNvPr>
          <p:cNvCxnSpPr>
            <a:cxnSpLocks/>
          </p:cNvCxnSpPr>
          <p:nvPr userDrawn="1"/>
        </p:nvCxnSpPr>
        <p:spPr>
          <a:xfrm>
            <a:off x="4904994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38C088-C76E-5FF5-AF63-C969B5D3AC44}"/>
              </a:ext>
            </a:extLst>
          </p:cNvPr>
          <p:cNvCxnSpPr>
            <a:cxnSpLocks/>
          </p:cNvCxnSpPr>
          <p:nvPr userDrawn="1"/>
        </p:nvCxnSpPr>
        <p:spPr>
          <a:xfrm>
            <a:off x="1005370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88639E-CE81-C6EA-A94B-7B92F8663685}"/>
              </a:ext>
            </a:extLst>
          </p:cNvPr>
          <p:cNvCxnSpPr>
            <a:cxnSpLocks/>
          </p:cNvCxnSpPr>
          <p:nvPr userDrawn="1"/>
        </p:nvCxnSpPr>
        <p:spPr>
          <a:xfrm>
            <a:off x="8804618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E3FCA0-F94B-A9F0-4EE2-608B557E15BD}"/>
              </a:ext>
            </a:extLst>
          </p:cNvPr>
          <p:cNvCxnSpPr>
            <a:cxnSpLocks/>
          </p:cNvCxnSpPr>
          <p:nvPr userDrawn="1"/>
        </p:nvCxnSpPr>
        <p:spPr>
          <a:xfrm>
            <a:off x="4535811" y="2049576"/>
            <a:ext cx="0" cy="4084524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7C3CF5-22AB-52AC-F612-A822C3B6B3E4}"/>
              </a:ext>
            </a:extLst>
          </p:cNvPr>
          <p:cNvCxnSpPr>
            <a:cxnSpLocks/>
          </p:cNvCxnSpPr>
          <p:nvPr userDrawn="1"/>
        </p:nvCxnSpPr>
        <p:spPr>
          <a:xfrm>
            <a:off x="636187" y="2049576"/>
            <a:ext cx="0" cy="4084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C82092-0F00-338B-371D-9F5366C9924E}"/>
              </a:ext>
            </a:extLst>
          </p:cNvPr>
          <p:cNvCxnSpPr>
            <a:cxnSpLocks/>
          </p:cNvCxnSpPr>
          <p:nvPr userDrawn="1"/>
        </p:nvCxnSpPr>
        <p:spPr>
          <a:xfrm>
            <a:off x="8435435" y="2049576"/>
            <a:ext cx="0" cy="4084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266B1CA-5DB3-AD8C-1931-F649009D2EAD}"/>
              </a:ext>
            </a:extLst>
          </p:cNvPr>
          <p:cNvSpPr/>
          <p:nvPr userDrawn="1"/>
        </p:nvSpPr>
        <p:spPr>
          <a:xfrm flipV="1">
            <a:off x="8256448" y="1699055"/>
            <a:ext cx="361934" cy="36193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8C977E-FF21-30DE-507B-4FCEAE8FD352}"/>
              </a:ext>
            </a:extLst>
          </p:cNvPr>
          <p:cNvSpPr/>
          <p:nvPr userDrawn="1"/>
        </p:nvSpPr>
        <p:spPr>
          <a:xfrm flipV="1">
            <a:off x="8343849" y="1786456"/>
            <a:ext cx="187133" cy="1871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34B2C11-E0C4-943A-986B-DAA6DB642FD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0537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20pt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196E912-074E-0E41-E4DE-5B98113A2DBA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005370" y="3777425"/>
            <a:ext cx="2926080" cy="1728216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2A25B0D-86D9-6D12-FE03-9AF33EB3751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04994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20pt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3F12F1CD-9AD2-96AE-C2A8-61D12FEB339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904994" y="3777425"/>
            <a:ext cx="2926080" cy="1728216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0DF9B753-A488-2AF3-ED33-92DC22362B8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0872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20pt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AD8E387C-7D5E-81A6-D8BF-D4E982636E61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8808720" y="3777425"/>
            <a:ext cx="2926080" cy="1728216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064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21AAB7-367D-9C73-AEA7-E9B8D0969B47}"/>
              </a:ext>
            </a:extLst>
          </p:cNvPr>
          <p:cNvCxnSpPr>
            <a:cxnSpLocks/>
          </p:cNvCxnSpPr>
          <p:nvPr userDrawn="1"/>
        </p:nvCxnSpPr>
        <p:spPr>
          <a:xfrm>
            <a:off x="914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8F148D-7523-3CD6-512D-A046AED7D06C}"/>
              </a:ext>
            </a:extLst>
          </p:cNvPr>
          <p:cNvCxnSpPr>
            <a:cxnSpLocks/>
          </p:cNvCxnSpPr>
          <p:nvPr userDrawn="1"/>
        </p:nvCxnSpPr>
        <p:spPr>
          <a:xfrm>
            <a:off x="4343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A4653B-6644-C7C5-4DFA-E270E3DCBC2D}"/>
              </a:ext>
            </a:extLst>
          </p:cNvPr>
          <p:cNvCxnSpPr>
            <a:cxnSpLocks/>
          </p:cNvCxnSpPr>
          <p:nvPr userDrawn="1"/>
        </p:nvCxnSpPr>
        <p:spPr>
          <a:xfrm>
            <a:off x="7841859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8DC06E-7B84-D060-7B4C-35CF5B2BCE4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425" y="1676400"/>
            <a:ext cx="0" cy="2087487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51456-407C-8927-12F4-A459D42CA7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035425" y="1676400"/>
            <a:ext cx="0" cy="2087487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89D2D9-A11A-398D-4CFA-7A5A076AE1A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34063" y="1676400"/>
            <a:ext cx="0" cy="2087486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2445A4-1042-DED9-BF12-2D72F7A30741}"/>
              </a:ext>
            </a:extLst>
          </p:cNvPr>
          <p:cNvCxnSpPr>
            <a:cxnSpLocks/>
          </p:cNvCxnSpPr>
          <p:nvPr userDrawn="1"/>
        </p:nvCxnSpPr>
        <p:spPr>
          <a:xfrm>
            <a:off x="2357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A2CB34B-820D-8409-F121-58C3E93DB2BD}"/>
              </a:ext>
            </a:extLst>
          </p:cNvPr>
          <p:cNvCxnSpPr>
            <a:cxnSpLocks/>
          </p:cNvCxnSpPr>
          <p:nvPr userDrawn="1"/>
        </p:nvCxnSpPr>
        <p:spPr>
          <a:xfrm>
            <a:off x="5786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6B8FDB-CDC2-80FA-CD1C-D033F968388B}"/>
              </a:ext>
            </a:extLst>
          </p:cNvPr>
          <p:cNvCxnSpPr>
            <a:cxnSpLocks/>
          </p:cNvCxnSpPr>
          <p:nvPr userDrawn="1"/>
        </p:nvCxnSpPr>
        <p:spPr>
          <a:xfrm>
            <a:off x="9285495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2E0E98-12D1-5215-E4EF-F0BEBE805A45}"/>
              </a:ext>
            </a:extLst>
          </p:cNvPr>
          <p:cNvCxnSpPr>
            <a:cxnSpLocks/>
          </p:cNvCxnSpPr>
          <p:nvPr userDrawn="1"/>
        </p:nvCxnSpPr>
        <p:spPr>
          <a:xfrm>
            <a:off x="2050061" y="4046613"/>
            <a:ext cx="0" cy="2087488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02DC21-CE15-151F-B9C0-5A6B0F2EB31A}"/>
              </a:ext>
            </a:extLst>
          </p:cNvPr>
          <p:cNvCxnSpPr>
            <a:cxnSpLocks/>
          </p:cNvCxnSpPr>
          <p:nvPr userDrawn="1"/>
        </p:nvCxnSpPr>
        <p:spPr>
          <a:xfrm>
            <a:off x="5479061" y="4046613"/>
            <a:ext cx="0" cy="2087488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9BE142-E99E-FD52-7DB3-425410DCC40C}"/>
              </a:ext>
            </a:extLst>
          </p:cNvPr>
          <p:cNvCxnSpPr>
            <a:cxnSpLocks/>
          </p:cNvCxnSpPr>
          <p:nvPr userDrawn="1"/>
        </p:nvCxnSpPr>
        <p:spPr>
          <a:xfrm>
            <a:off x="8977699" y="4046613"/>
            <a:ext cx="0" cy="2087488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8FEA1A0-C09E-F045-F3DD-73B452AF2B34}"/>
              </a:ext>
            </a:extLst>
          </p:cNvPr>
          <p:cNvCxnSpPr>
            <a:cxnSpLocks/>
          </p:cNvCxnSpPr>
          <p:nvPr userDrawn="1"/>
        </p:nvCxnSpPr>
        <p:spPr>
          <a:xfrm>
            <a:off x="0" y="3905251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A091AA-B59D-B49C-E38C-E189F0575A06}"/>
              </a:ext>
            </a:extLst>
          </p:cNvPr>
          <p:cNvGrpSpPr/>
          <p:nvPr userDrawn="1"/>
        </p:nvGrpSpPr>
        <p:grpSpPr>
          <a:xfrm>
            <a:off x="457200" y="3754375"/>
            <a:ext cx="301752" cy="301752"/>
            <a:chOff x="457200" y="3754375"/>
            <a:chExt cx="301752" cy="3017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430C8A8-5299-F7D9-64BD-E233EBB2F10E}"/>
                </a:ext>
              </a:extLst>
            </p:cNvPr>
            <p:cNvSpPr/>
            <p:nvPr/>
          </p:nvSpPr>
          <p:spPr>
            <a:xfrm>
              <a:off x="457200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C8AB21-5868-ED1B-185C-2F1B6FE6007C}"/>
                </a:ext>
              </a:extLst>
            </p:cNvPr>
            <p:cNvSpPr/>
            <p:nvPr/>
          </p:nvSpPr>
          <p:spPr>
            <a:xfrm>
              <a:off x="530068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6B03FB-6319-50CA-D628-FB9AEF43729D}"/>
              </a:ext>
            </a:extLst>
          </p:cNvPr>
          <p:cNvGrpSpPr/>
          <p:nvPr userDrawn="1"/>
        </p:nvGrpSpPr>
        <p:grpSpPr>
          <a:xfrm>
            <a:off x="3886200" y="3754375"/>
            <a:ext cx="301752" cy="301752"/>
            <a:chOff x="3886200" y="3754375"/>
            <a:chExt cx="301752" cy="30175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6CCDCB-3F47-5F9C-0BBD-0ED5E6E0DD24}"/>
                </a:ext>
              </a:extLst>
            </p:cNvPr>
            <p:cNvSpPr/>
            <p:nvPr/>
          </p:nvSpPr>
          <p:spPr>
            <a:xfrm>
              <a:off x="3886200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08B5059-14A7-6D21-D62C-B4C04C7081EA}"/>
                </a:ext>
              </a:extLst>
            </p:cNvPr>
            <p:cNvSpPr/>
            <p:nvPr/>
          </p:nvSpPr>
          <p:spPr>
            <a:xfrm>
              <a:off x="3959068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E93E8D-4455-3321-253D-711AB46C27E7}"/>
              </a:ext>
            </a:extLst>
          </p:cNvPr>
          <p:cNvGrpSpPr/>
          <p:nvPr userDrawn="1"/>
        </p:nvGrpSpPr>
        <p:grpSpPr>
          <a:xfrm>
            <a:off x="1900836" y="3754375"/>
            <a:ext cx="301752" cy="301752"/>
            <a:chOff x="1900836" y="3754375"/>
            <a:chExt cx="301752" cy="30175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551E2B3-2A94-D855-3B19-A774093C3D3C}"/>
                </a:ext>
              </a:extLst>
            </p:cNvPr>
            <p:cNvSpPr/>
            <p:nvPr/>
          </p:nvSpPr>
          <p:spPr>
            <a:xfrm flipV="1">
              <a:off x="1900836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A008512-EAB6-E9DA-751C-F221FD926A0F}"/>
                </a:ext>
              </a:extLst>
            </p:cNvPr>
            <p:cNvSpPr/>
            <p:nvPr/>
          </p:nvSpPr>
          <p:spPr>
            <a:xfrm flipV="1">
              <a:off x="1973704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47E4098-4941-C2F8-ACB6-678B4483FA5B}"/>
              </a:ext>
            </a:extLst>
          </p:cNvPr>
          <p:cNvGrpSpPr/>
          <p:nvPr userDrawn="1"/>
        </p:nvGrpSpPr>
        <p:grpSpPr>
          <a:xfrm>
            <a:off x="5329836" y="3754375"/>
            <a:ext cx="301752" cy="301752"/>
            <a:chOff x="5329836" y="3754375"/>
            <a:chExt cx="301752" cy="3017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A01D10-0EFD-6DEF-F7BB-E854A2C39CF2}"/>
                </a:ext>
              </a:extLst>
            </p:cNvPr>
            <p:cNvSpPr/>
            <p:nvPr/>
          </p:nvSpPr>
          <p:spPr>
            <a:xfrm flipV="1">
              <a:off x="5329836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2426CA-0E9C-D1DD-B24C-5BB2AE4DB4EF}"/>
                </a:ext>
              </a:extLst>
            </p:cNvPr>
            <p:cNvSpPr/>
            <p:nvPr/>
          </p:nvSpPr>
          <p:spPr>
            <a:xfrm flipV="1">
              <a:off x="5402704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1AA47CA-F9DC-298C-2292-B5AF0ABA991F}"/>
              </a:ext>
            </a:extLst>
          </p:cNvPr>
          <p:cNvGrpSpPr/>
          <p:nvPr userDrawn="1"/>
        </p:nvGrpSpPr>
        <p:grpSpPr>
          <a:xfrm>
            <a:off x="8828474" y="3754375"/>
            <a:ext cx="301752" cy="301752"/>
            <a:chOff x="8828474" y="3754375"/>
            <a:chExt cx="301752" cy="30175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5F045B9-D618-6679-E2B6-93F55585E46A}"/>
                </a:ext>
              </a:extLst>
            </p:cNvPr>
            <p:cNvSpPr/>
            <p:nvPr/>
          </p:nvSpPr>
          <p:spPr>
            <a:xfrm flipV="1">
              <a:off x="8828474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BA1257B-6FC9-95A4-BF32-4A97DBDDE346}"/>
                </a:ext>
              </a:extLst>
            </p:cNvPr>
            <p:cNvSpPr/>
            <p:nvPr/>
          </p:nvSpPr>
          <p:spPr>
            <a:xfrm flipV="1">
              <a:off x="8901342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32CC69D-DCC3-B6A1-D8E4-8E105E7F2D07}"/>
              </a:ext>
            </a:extLst>
          </p:cNvPr>
          <p:cNvGrpSpPr/>
          <p:nvPr userDrawn="1"/>
        </p:nvGrpSpPr>
        <p:grpSpPr>
          <a:xfrm>
            <a:off x="7383187" y="3754375"/>
            <a:ext cx="301752" cy="301752"/>
            <a:chOff x="7383187" y="3754375"/>
            <a:chExt cx="301752" cy="30175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2087FCF-5275-7226-4513-1CA76328CAA3}"/>
                </a:ext>
              </a:extLst>
            </p:cNvPr>
            <p:cNvSpPr/>
            <p:nvPr/>
          </p:nvSpPr>
          <p:spPr>
            <a:xfrm flipV="1">
              <a:off x="7383187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A46E227-CB11-17D1-AC37-2F6484B8BE4E}"/>
                </a:ext>
              </a:extLst>
            </p:cNvPr>
            <p:cNvSpPr/>
            <p:nvPr/>
          </p:nvSpPr>
          <p:spPr>
            <a:xfrm flipV="1">
              <a:off x="7456055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69" name="Text Placeholder 30">
            <a:extLst>
              <a:ext uri="{FF2B5EF4-FFF2-40B4-BE49-F238E27FC236}">
                <a16:creationId xmlns:a16="http://schemas.microsoft.com/office/drawing/2014/main" id="{14797CAD-142B-DACD-FE33-F9777679F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728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0" name="Text Placeholder 32">
            <a:extLst>
              <a:ext uri="{FF2B5EF4-FFF2-40B4-BE49-F238E27FC236}">
                <a16:creationId xmlns:a16="http://schemas.microsoft.com/office/drawing/2014/main" id="{6EF2DCFD-3FB2-EFEB-8B69-BDC10172A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728" y="2774426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30">
            <a:extLst>
              <a:ext uri="{FF2B5EF4-FFF2-40B4-BE49-F238E27FC236}">
                <a16:creationId xmlns:a16="http://schemas.microsoft.com/office/drawing/2014/main" id="{0F2F76F2-CF8C-EC7A-A23F-9DA407F5B4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221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2" name="Text Placeholder 32">
            <a:extLst>
              <a:ext uri="{FF2B5EF4-FFF2-40B4-BE49-F238E27FC236}">
                <a16:creationId xmlns:a16="http://schemas.microsoft.com/office/drawing/2014/main" id="{7F2FE303-86FE-3E99-7A05-6D93BEB9D8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3221" y="2774426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30">
            <a:extLst>
              <a:ext uri="{FF2B5EF4-FFF2-40B4-BE49-F238E27FC236}">
                <a16:creationId xmlns:a16="http://schemas.microsoft.com/office/drawing/2014/main" id="{31492847-E8AC-7940-8951-29161CD0B0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1859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4" name="Text Placeholder 32">
            <a:extLst>
              <a:ext uri="{FF2B5EF4-FFF2-40B4-BE49-F238E27FC236}">
                <a16:creationId xmlns:a16="http://schemas.microsoft.com/office/drawing/2014/main" id="{EC5D4371-11B0-C045-E5B4-E3FAABBE81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1859" y="2774426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30">
            <a:extLst>
              <a:ext uri="{FF2B5EF4-FFF2-40B4-BE49-F238E27FC236}">
                <a16:creationId xmlns:a16="http://schemas.microsoft.com/office/drawing/2014/main" id="{D43976F3-B315-FDD8-77DB-8323FB70D3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57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6" name="Text Placeholder 32">
            <a:extLst>
              <a:ext uri="{FF2B5EF4-FFF2-40B4-BE49-F238E27FC236}">
                <a16:creationId xmlns:a16="http://schemas.microsoft.com/office/drawing/2014/main" id="{2A7B63B2-C88E-E149-376C-4D1303FB00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57857" y="5395437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30">
            <a:extLst>
              <a:ext uri="{FF2B5EF4-FFF2-40B4-BE49-F238E27FC236}">
                <a16:creationId xmlns:a16="http://schemas.microsoft.com/office/drawing/2014/main" id="{A0949762-BFF5-27DA-4BCD-4C6B60F10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6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8" name="Text Placeholder 32">
            <a:extLst>
              <a:ext uri="{FF2B5EF4-FFF2-40B4-BE49-F238E27FC236}">
                <a16:creationId xmlns:a16="http://schemas.microsoft.com/office/drawing/2014/main" id="{DA1F5221-DD21-0996-2FF4-43CA8153C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86857" y="5395437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30">
            <a:extLst>
              <a:ext uri="{FF2B5EF4-FFF2-40B4-BE49-F238E27FC236}">
                <a16:creationId xmlns:a16="http://schemas.microsoft.com/office/drawing/2014/main" id="{1623C6BC-9683-FD77-63DC-63F20146E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5495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80" name="Text Placeholder 32">
            <a:extLst>
              <a:ext uri="{FF2B5EF4-FFF2-40B4-BE49-F238E27FC236}">
                <a16:creationId xmlns:a16="http://schemas.microsoft.com/office/drawing/2014/main" id="{044BD963-B3F8-2B0C-2083-5528B58552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85495" y="5395437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818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8AFDC57-C4C7-A40C-C7AE-F976A14DD5F3}"/>
              </a:ext>
            </a:extLst>
          </p:cNvPr>
          <p:cNvSpPr/>
          <p:nvPr userDrawn="1"/>
        </p:nvSpPr>
        <p:spPr>
          <a:xfrm>
            <a:off x="7181782" y="1676622"/>
            <a:ext cx="4553018" cy="744252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EFBA8E0-FF2D-7DF9-F490-C11F4A9FC3B8}"/>
              </a:ext>
            </a:extLst>
          </p:cNvPr>
          <p:cNvSpPr/>
          <p:nvPr userDrawn="1"/>
        </p:nvSpPr>
        <p:spPr>
          <a:xfrm>
            <a:off x="3528440" y="1676622"/>
            <a:ext cx="4259435" cy="744252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F9944D3-330D-6344-286E-057BBB90B9A7}"/>
              </a:ext>
            </a:extLst>
          </p:cNvPr>
          <p:cNvSpPr/>
          <p:nvPr userDrawn="1"/>
        </p:nvSpPr>
        <p:spPr>
          <a:xfrm>
            <a:off x="0" y="1676622"/>
            <a:ext cx="3962446" cy="744252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742764-669F-4CFF-67A2-92CC301DF3A3}"/>
              </a:ext>
            </a:extLst>
          </p:cNvPr>
          <p:cNvCxnSpPr>
            <a:cxnSpLocks/>
          </p:cNvCxnSpPr>
          <p:nvPr userDrawn="1"/>
        </p:nvCxnSpPr>
        <p:spPr>
          <a:xfrm>
            <a:off x="678866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C30EB-496E-5525-AAD3-F0355A57A6EE}"/>
              </a:ext>
            </a:extLst>
          </p:cNvPr>
          <p:cNvCxnSpPr>
            <a:cxnSpLocks/>
          </p:cNvCxnSpPr>
          <p:nvPr userDrawn="1"/>
        </p:nvCxnSpPr>
        <p:spPr>
          <a:xfrm>
            <a:off x="4484944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EAD418-35F4-E65C-090B-2825BD8ABFA9}"/>
              </a:ext>
            </a:extLst>
          </p:cNvPr>
          <p:cNvCxnSpPr>
            <a:cxnSpLocks/>
          </p:cNvCxnSpPr>
          <p:nvPr userDrawn="1"/>
        </p:nvCxnSpPr>
        <p:spPr>
          <a:xfrm>
            <a:off x="8291021" y="2397024"/>
            <a:ext cx="0" cy="3737076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AC0F5-8FE7-7D42-B4F8-26B5B1D93FA2}"/>
              </a:ext>
            </a:extLst>
          </p:cNvPr>
          <p:cNvCxnSpPr>
            <a:cxnSpLocks/>
          </p:cNvCxnSpPr>
          <p:nvPr userDrawn="1"/>
        </p:nvCxnSpPr>
        <p:spPr>
          <a:xfrm>
            <a:off x="1105344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06A6C9-B354-C5FD-4C87-8DAF7826F12D}"/>
              </a:ext>
            </a:extLst>
          </p:cNvPr>
          <p:cNvCxnSpPr>
            <a:cxnSpLocks/>
          </p:cNvCxnSpPr>
          <p:nvPr userDrawn="1"/>
        </p:nvCxnSpPr>
        <p:spPr>
          <a:xfrm>
            <a:off x="4911422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3625D-C38F-3795-B718-214B6273D0DB}"/>
              </a:ext>
            </a:extLst>
          </p:cNvPr>
          <p:cNvCxnSpPr>
            <a:cxnSpLocks/>
          </p:cNvCxnSpPr>
          <p:nvPr userDrawn="1"/>
        </p:nvCxnSpPr>
        <p:spPr>
          <a:xfrm>
            <a:off x="8717499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2FEFEBD-27F9-37A5-53BC-CCB4C2F2FA5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05343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4FD77FFF-C6D3-95AF-E400-E812BF6E65FE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52476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1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5" name="Text Placeholder 32">
            <a:extLst>
              <a:ext uri="{FF2B5EF4-FFF2-40B4-BE49-F238E27FC236}">
                <a16:creationId xmlns:a16="http://schemas.microsoft.com/office/drawing/2014/main" id="{08167E6C-2A09-5AD4-0098-CD05B16E7BA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105344" y="3736844"/>
            <a:ext cx="2743200" cy="2395728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32">
            <a:extLst>
              <a:ext uri="{FF2B5EF4-FFF2-40B4-BE49-F238E27FC236}">
                <a16:creationId xmlns:a16="http://schemas.microsoft.com/office/drawing/2014/main" id="{31B88B47-173A-7DF3-314D-373D7BFE36AE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911422" y="3736844"/>
            <a:ext cx="2743200" cy="2395728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32">
            <a:extLst>
              <a:ext uri="{FF2B5EF4-FFF2-40B4-BE49-F238E27FC236}">
                <a16:creationId xmlns:a16="http://schemas.microsoft.com/office/drawing/2014/main" id="{355C22AB-F58F-4FD9-360A-ABCBDE302035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8717499" y="3736844"/>
            <a:ext cx="2743200" cy="2395728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43">
            <a:extLst>
              <a:ext uri="{FF2B5EF4-FFF2-40B4-BE49-F238E27FC236}">
                <a16:creationId xmlns:a16="http://schemas.microsoft.com/office/drawing/2014/main" id="{5CB0E3EA-1877-4407-27F3-953C01B8177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911421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91" name="Text Placeholder 43">
            <a:extLst>
              <a:ext uri="{FF2B5EF4-FFF2-40B4-BE49-F238E27FC236}">
                <a16:creationId xmlns:a16="http://schemas.microsoft.com/office/drawing/2014/main" id="{CD27EF57-2C72-1AB2-79FF-74C14AF1EC3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17498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95" name="Text Placeholder 82">
            <a:extLst>
              <a:ext uri="{FF2B5EF4-FFF2-40B4-BE49-F238E27FC236}">
                <a16:creationId xmlns:a16="http://schemas.microsoft.com/office/drawing/2014/main" id="{35A8EB73-2423-07C8-D40E-76DD015B9A36}"/>
              </a:ext>
            </a:extLst>
          </p:cNvPr>
          <p:cNvSpPr>
            <a:spLocks noGrp="1" noChangeAspect="1"/>
          </p:cNvSpPr>
          <p:nvPr userDrawn="1">
            <p:ph type="body" sz="quarter" idx="23" hasCustomPrompt="1"/>
          </p:nvPr>
        </p:nvSpPr>
        <p:spPr>
          <a:xfrm>
            <a:off x="4258554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1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6" name="Text Placeholder 82">
            <a:extLst>
              <a:ext uri="{FF2B5EF4-FFF2-40B4-BE49-F238E27FC236}">
                <a16:creationId xmlns:a16="http://schemas.microsoft.com/office/drawing/2014/main" id="{DE19FCB3-CADE-861A-91F4-6849607B7EC4}"/>
              </a:ext>
            </a:extLst>
          </p:cNvPr>
          <p:cNvSpPr>
            <a:spLocks noGrp="1" noChangeAspect="1"/>
          </p:cNvSpPr>
          <p:nvPr userDrawn="1">
            <p:ph type="body" sz="quarter" idx="24" hasCustomPrompt="1"/>
          </p:nvPr>
        </p:nvSpPr>
        <p:spPr>
          <a:xfrm>
            <a:off x="8064631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1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EC71061B-CBD0-081A-B0A8-5B8535D9D881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1105344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AE048F56-ED4C-D61C-C2D6-5CA8E03386D4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911422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7">
            <a:extLst>
              <a:ext uri="{FF2B5EF4-FFF2-40B4-BE49-F238E27FC236}">
                <a16:creationId xmlns:a16="http://schemas.microsoft.com/office/drawing/2014/main" id="{8EFF1E01-225C-020E-EDA1-837C73F49E3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8717499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955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2">
            <a:extLst>
              <a:ext uri="{FF2B5EF4-FFF2-40B4-BE49-F238E27FC236}">
                <a16:creationId xmlns:a16="http://schemas.microsoft.com/office/drawing/2014/main" id="{3EAB9F39-C561-C8F1-990F-ACE7133136E3}"/>
              </a:ext>
            </a:extLst>
          </p:cNvPr>
          <p:cNvSpPr/>
          <p:nvPr userDrawn="1"/>
        </p:nvSpPr>
        <p:spPr>
          <a:xfrm>
            <a:off x="7181782" y="1516887"/>
            <a:ext cx="4553018" cy="553349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Arrow: Pentagon 3">
            <a:extLst>
              <a:ext uri="{FF2B5EF4-FFF2-40B4-BE49-F238E27FC236}">
                <a16:creationId xmlns:a16="http://schemas.microsoft.com/office/drawing/2014/main" id="{396B2A32-74E8-2A03-9208-3B55B46A9EF8}"/>
              </a:ext>
            </a:extLst>
          </p:cNvPr>
          <p:cNvSpPr/>
          <p:nvPr userDrawn="1"/>
        </p:nvSpPr>
        <p:spPr>
          <a:xfrm>
            <a:off x="3528440" y="1516887"/>
            <a:ext cx="4259435" cy="553349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Arrow: Pentagon 4">
            <a:extLst>
              <a:ext uri="{FF2B5EF4-FFF2-40B4-BE49-F238E27FC236}">
                <a16:creationId xmlns:a16="http://schemas.microsoft.com/office/drawing/2014/main" id="{CB545B75-83F6-122C-129A-9665A0B7C023}"/>
              </a:ext>
            </a:extLst>
          </p:cNvPr>
          <p:cNvSpPr/>
          <p:nvPr userDrawn="1"/>
        </p:nvSpPr>
        <p:spPr>
          <a:xfrm>
            <a:off x="0" y="1516887"/>
            <a:ext cx="3962446" cy="553349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1A6DB0-6E97-867E-8074-66A9B958DBE7}"/>
              </a:ext>
            </a:extLst>
          </p:cNvPr>
          <p:cNvCxnSpPr>
            <a:cxnSpLocks/>
          </p:cNvCxnSpPr>
          <p:nvPr/>
        </p:nvCxnSpPr>
        <p:spPr>
          <a:xfrm>
            <a:off x="642290" y="2030097"/>
            <a:ext cx="0" cy="166560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8D9722-3A8D-200B-6204-15894B06BD12}"/>
              </a:ext>
            </a:extLst>
          </p:cNvPr>
          <p:cNvCxnSpPr>
            <a:cxnSpLocks/>
          </p:cNvCxnSpPr>
          <p:nvPr/>
        </p:nvCxnSpPr>
        <p:spPr>
          <a:xfrm>
            <a:off x="4521520" y="2030097"/>
            <a:ext cx="0" cy="1665604"/>
          </a:xfrm>
          <a:prstGeom prst="line">
            <a:avLst/>
          </a:prstGeom>
          <a:ln>
            <a:solidFill>
              <a:srgbClr val="5B11A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8EDE8B-0F6A-02FB-09C7-2D9C08ACE7A0}"/>
              </a:ext>
            </a:extLst>
          </p:cNvPr>
          <p:cNvCxnSpPr>
            <a:cxnSpLocks/>
          </p:cNvCxnSpPr>
          <p:nvPr/>
        </p:nvCxnSpPr>
        <p:spPr>
          <a:xfrm>
            <a:off x="8254445" y="2030097"/>
            <a:ext cx="0" cy="1665604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BF6F2F-536E-B88E-F44E-7B3FAB6AE00B}"/>
              </a:ext>
            </a:extLst>
          </p:cNvPr>
          <p:cNvCxnSpPr>
            <a:cxnSpLocks/>
          </p:cNvCxnSpPr>
          <p:nvPr userDrawn="1"/>
        </p:nvCxnSpPr>
        <p:spPr>
          <a:xfrm>
            <a:off x="1032191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BE1038-EB5B-DBA6-D1AB-E11949602DBD}"/>
              </a:ext>
            </a:extLst>
          </p:cNvPr>
          <p:cNvCxnSpPr>
            <a:cxnSpLocks/>
          </p:cNvCxnSpPr>
          <p:nvPr userDrawn="1"/>
        </p:nvCxnSpPr>
        <p:spPr>
          <a:xfrm>
            <a:off x="4838269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CD3C23-655A-A617-FA3B-7AD7E32BB3F6}"/>
              </a:ext>
            </a:extLst>
          </p:cNvPr>
          <p:cNvCxnSpPr>
            <a:cxnSpLocks/>
          </p:cNvCxnSpPr>
          <p:nvPr userDrawn="1"/>
        </p:nvCxnSpPr>
        <p:spPr>
          <a:xfrm>
            <a:off x="8644346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43">
            <a:extLst>
              <a:ext uri="{FF2B5EF4-FFF2-40B4-BE49-F238E27FC236}">
                <a16:creationId xmlns:a16="http://schemas.microsoft.com/office/drawing/2014/main" id="{4A6D1ADD-46BE-2C86-1DD6-294618D02DA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32191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62" name="Text Placeholder 82">
            <a:extLst>
              <a:ext uri="{FF2B5EF4-FFF2-40B4-BE49-F238E27FC236}">
                <a16:creationId xmlns:a16="http://schemas.microsoft.com/office/drawing/2014/main" id="{CD50A655-D56E-0B24-B47D-CE6FE97A0B59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6364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3C0C78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32">
            <a:extLst>
              <a:ext uri="{FF2B5EF4-FFF2-40B4-BE49-F238E27FC236}">
                <a16:creationId xmlns:a16="http://schemas.microsoft.com/office/drawing/2014/main" id="{11C3FEEB-E150-56CA-CD15-634C880079A1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032191" y="295703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97">
            <a:extLst>
              <a:ext uri="{FF2B5EF4-FFF2-40B4-BE49-F238E27FC236}">
                <a16:creationId xmlns:a16="http://schemas.microsoft.com/office/drawing/2014/main" id="{18059732-43BF-2B8E-112E-BA635255CA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32191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BC345036-960B-1B53-46AB-FDB726A738BB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838269" y="295703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97">
            <a:extLst>
              <a:ext uri="{FF2B5EF4-FFF2-40B4-BE49-F238E27FC236}">
                <a16:creationId xmlns:a16="http://schemas.microsoft.com/office/drawing/2014/main" id="{CB09CCA4-BDDA-7AE5-748A-AFE40938296B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838269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7" name="Text Placeholder 32">
            <a:extLst>
              <a:ext uri="{FF2B5EF4-FFF2-40B4-BE49-F238E27FC236}">
                <a16:creationId xmlns:a16="http://schemas.microsoft.com/office/drawing/2014/main" id="{C0B50CD1-9514-6F72-0CAC-C5D39975439F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644346" y="295703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97">
            <a:extLst>
              <a:ext uri="{FF2B5EF4-FFF2-40B4-BE49-F238E27FC236}">
                <a16:creationId xmlns:a16="http://schemas.microsoft.com/office/drawing/2014/main" id="{1B9C1759-CB12-3E0E-5BCE-4D4335810F1B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644346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9" name="Text Placeholder 82">
            <a:extLst>
              <a:ext uri="{FF2B5EF4-FFF2-40B4-BE49-F238E27FC236}">
                <a16:creationId xmlns:a16="http://schemas.microsoft.com/office/drawing/2014/main" id="{380E1769-B10E-553A-0703-FE49EF3816AC}"/>
              </a:ext>
            </a:extLst>
          </p:cNvPr>
          <p:cNvSpPr>
            <a:spLocks noGrp="1" noChangeAspect="1"/>
          </p:cNvSpPr>
          <p:nvPr userDrawn="1">
            <p:ph type="body" sz="quarter" idx="30" hasCustomPrompt="1"/>
          </p:nvPr>
        </p:nvSpPr>
        <p:spPr>
          <a:xfrm>
            <a:off x="434287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5B11AD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0" name="Text Placeholder 82">
            <a:extLst>
              <a:ext uri="{FF2B5EF4-FFF2-40B4-BE49-F238E27FC236}">
                <a16:creationId xmlns:a16="http://schemas.microsoft.com/office/drawing/2014/main" id="{189AF046-49D4-1119-1C8A-CC87BB1D700D}"/>
              </a:ext>
            </a:extLst>
          </p:cNvPr>
          <p:cNvSpPr>
            <a:spLocks noGrp="1" noChangeAspect="1"/>
          </p:cNvSpPr>
          <p:nvPr userDrawn="1">
            <p:ph type="body" sz="quarter" idx="31" hasCustomPrompt="1"/>
          </p:nvPr>
        </p:nvSpPr>
        <p:spPr>
          <a:xfrm>
            <a:off x="8075804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1" name="Text Placeholder 43">
            <a:extLst>
              <a:ext uri="{FF2B5EF4-FFF2-40B4-BE49-F238E27FC236}">
                <a16:creationId xmlns:a16="http://schemas.microsoft.com/office/drawing/2014/main" id="{E02400BF-A629-CFBE-A303-5EC41A19A8DA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838269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72" name="Text Placeholder 43">
            <a:extLst>
              <a:ext uri="{FF2B5EF4-FFF2-40B4-BE49-F238E27FC236}">
                <a16:creationId xmlns:a16="http://schemas.microsoft.com/office/drawing/2014/main" id="{659EF76A-E46C-75FD-B3BC-8E228EFF2E0E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8644346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EB684EA-C65A-AFF0-07EA-335CDB501CD1}"/>
              </a:ext>
            </a:extLst>
          </p:cNvPr>
          <p:cNvCxnSpPr>
            <a:cxnSpLocks/>
          </p:cNvCxnSpPr>
          <p:nvPr userDrawn="1"/>
        </p:nvCxnSpPr>
        <p:spPr>
          <a:xfrm>
            <a:off x="642290" y="4498347"/>
            <a:ext cx="0" cy="1639364"/>
          </a:xfrm>
          <a:prstGeom prst="line">
            <a:avLst/>
          </a:prstGeom>
          <a:ln>
            <a:solidFill>
              <a:srgbClr val="00C1E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8622209-8869-DE2A-5D79-DEED51993DD5}"/>
              </a:ext>
            </a:extLst>
          </p:cNvPr>
          <p:cNvCxnSpPr>
            <a:cxnSpLocks/>
          </p:cNvCxnSpPr>
          <p:nvPr userDrawn="1"/>
        </p:nvCxnSpPr>
        <p:spPr>
          <a:xfrm>
            <a:off x="4521520" y="4498347"/>
            <a:ext cx="0" cy="163936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D121E06-6911-04E7-91AF-92168876960E}"/>
              </a:ext>
            </a:extLst>
          </p:cNvPr>
          <p:cNvCxnSpPr>
            <a:cxnSpLocks/>
          </p:cNvCxnSpPr>
          <p:nvPr userDrawn="1"/>
        </p:nvCxnSpPr>
        <p:spPr>
          <a:xfrm>
            <a:off x="8254445" y="4498347"/>
            <a:ext cx="0" cy="1639364"/>
          </a:xfrm>
          <a:prstGeom prst="line">
            <a:avLst/>
          </a:prstGeom>
          <a:ln>
            <a:solidFill>
              <a:srgbClr val="002C3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861510DF-99A3-C690-BDF6-A09FF4EEA192}"/>
              </a:ext>
            </a:extLst>
          </p:cNvPr>
          <p:cNvSpPr/>
          <p:nvPr userDrawn="1"/>
        </p:nvSpPr>
        <p:spPr>
          <a:xfrm>
            <a:off x="7181782" y="3953079"/>
            <a:ext cx="4553018" cy="559168"/>
          </a:xfrm>
          <a:prstGeom prst="homePlate">
            <a:avLst/>
          </a:prstGeom>
          <a:solidFill>
            <a:srgbClr val="002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9F0601B7-DB57-7C90-6D24-82D57EFB9C7D}"/>
              </a:ext>
            </a:extLst>
          </p:cNvPr>
          <p:cNvSpPr/>
          <p:nvPr userDrawn="1"/>
        </p:nvSpPr>
        <p:spPr>
          <a:xfrm>
            <a:off x="3578660" y="3953079"/>
            <a:ext cx="4259435" cy="559168"/>
          </a:xfrm>
          <a:prstGeom prst="homePlate">
            <a:avLst/>
          </a:prstGeom>
          <a:solidFill>
            <a:srgbClr val="007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8" name="Arrow: Pentagon 77">
            <a:extLst>
              <a:ext uri="{FF2B5EF4-FFF2-40B4-BE49-F238E27FC236}">
                <a16:creationId xmlns:a16="http://schemas.microsoft.com/office/drawing/2014/main" id="{FB08C90D-6C06-D1E2-DE61-CF7FA9AB74CC}"/>
              </a:ext>
            </a:extLst>
          </p:cNvPr>
          <p:cNvSpPr/>
          <p:nvPr userDrawn="1"/>
        </p:nvSpPr>
        <p:spPr>
          <a:xfrm>
            <a:off x="0" y="3953079"/>
            <a:ext cx="3962446" cy="559168"/>
          </a:xfrm>
          <a:prstGeom prst="homePlate">
            <a:avLst/>
          </a:prstGeom>
          <a:solidFill>
            <a:srgbClr val="00C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A05C2-ACD9-0C4D-4D39-9C93D2943DD4}"/>
              </a:ext>
            </a:extLst>
          </p:cNvPr>
          <p:cNvCxnSpPr>
            <a:cxnSpLocks/>
          </p:cNvCxnSpPr>
          <p:nvPr userDrawn="1"/>
        </p:nvCxnSpPr>
        <p:spPr>
          <a:xfrm>
            <a:off x="1032191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2A79F75-9389-818C-6987-CE9404292904}"/>
              </a:ext>
            </a:extLst>
          </p:cNvPr>
          <p:cNvCxnSpPr>
            <a:cxnSpLocks/>
          </p:cNvCxnSpPr>
          <p:nvPr userDrawn="1"/>
        </p:nvCxnSpPr>
        <p:spPr>
          <a:xfrm>
            <a:off x="4838269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0CB2156-3148-EE5B-1DED-49310772E30D}"/>
              </a:ext>
            </a:extLst>
          </p:cNvPr>
          <p:cNvCxnSpPr>
            <a:cxnSpLocks/>
          </p:cNvCxnSpPr>
          <p:nvPr userDrawn="1"/>
        </p:nvCxnSpPr>
        <p:spPr>
          <a:xfrm>
            <a:off x="8644346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43">
            <a:extLst>
              <a:ext uri="{FF2B5EF4-FFF2-40B4-BE49-F238E27FC236}">
                <a16:creationId xmlns:a16="http://schemas.microsoft.com/office/drawing/2014/main" id="{5B71D313-D24D-AC35-B36F-89212D480844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32191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84" name="Text Placeholder 82">
            <a:extLst>
              <a:ext uri="{FF2B5EF4-FFF2-40B4-BE49-F238E27FC236}">
                <a16:creationId xmlns:a16="http://schemas.microsoft.com/office/drawing/2014/main" id="{8ACC0BA0-2D0E-A13A-6AB0-952EF94754DD}"/>
              </a:ext>
            </a:extLst>
          </p:cNvPr>
          <p:cNvSpPr>
            <a:spLocks noGrp="1" noChangeAspect="1"/>
          </p:cNvSpPr>
          <p:nvPr userDrawn="1">
            <p:ph type="body" sz="quarter" idx="35" hasCustomPrompt="1"/>
          </p:nvPr>
        </p:nvSpPr>
        <p:spPr>
          <a:xfrm>
            <a:off x="46364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00C1E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6" name="Text Placeholder 32">
            <a:extLst>
              <a:ext uri="{FF2B5EF4-FFF2-40B4-BE49-F238E27FC236}">
                <a16:creationId xmlns:a16="http://schemas.microsoft.com/office/drawing/2014/main" id="{5A949695-84B5-DB68-AC0F-E7BC214A9BED}"/>
              </a:ext>
            </a:extLst>
          </p:cNvPr>
          <p:cNvSpPr>
            <a:spLocks noGrp="1"/>
          </p:cNvSpPr>
          <p:nvPr userDrawn="1">
            <p:ph type="body" sz="quarter" idx="36"/>
          </p:nvPr>
        </p:nvSpPr>
        <p:spPr>
          <a:xfrm>
            <a:off x="1032191" y="539904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97">
            <a:extLst>
              <a:ext uri="{FF2B5EF4-FFF2-40B4-BE49-F238E27FC236}">
                <a16:creationId xmlns:a16="http://schemas.microsoft.com/office/drawing/2014/main" id="{23A546AF-010A-B7AD-86DF-3C673DD10A5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032191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92" name="Text Placeholder 32">
            <a:extLst>
              <a:ext uri="{FF2B5EF4-FFF2-40B4-BE49-F238E27FC236}">
                <a16:creationId xmlns:a16="http://schemas.microsoft.com/office/drawing/2014/main" id="{832474F2-60C4-D292-913E-4CB7D49628D0}"/>
              </a:ext>
            </a:extLst>
          </p:cNvPr>
          <p:cNvSpPr>
            <a:spLocks noGrp="1"/>
          </p:cNvSpPr>
          <p:nvPr userDrawn="1">
            <p:ph type="body" sz="quarter" idx="38"/>
          </p:nvPr>
        </p:nvSpPr>
        <p:spPr>
          <a:xfrm>
            <a:off x="4838269" y="539904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7">
            <a:extLst>
              <a:ext uri="{FF2B5EF4-FFF2-40B4-BE49-F238E27FC236}">
                <a16:creationId xmlns:a16="http://schemas.microsoft.com/office/drawing/2014/main" id="{31C48355-2AD4-9E40-A12C-A9AB1683C43F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4838269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94" name="Text Placeholder 32">
            <a:extLst>
              <a:ext uri="{FF2B5EF4-FFF2-40B4-BE49-F238E27FC236}">
                <a16:creationId xmlns:a16="http://schemas.microsoft.com/office/drawing/2014/main" id="{BB21261F-3359-8774-10F1-FAF183719044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8644346" y="539904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97">
            <a:extLst>
              <a:ext uri="{FF2B5EF4-FFF2-40B4-BE49-F238E27FC236}">
                <a16:creationId xmlns:a16="http://schemas.microsoft.com/office/drawing/2014/main" id="{A4991FBD-ED8A-4EAF-120F-96B8E40F8348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8644346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01" name="Text Placeholder 82">
            <a:extLst>
              <a:ext uri="{FF2B5EF4-FFF2-40B4-BE49-F238E27FC236}">
                <a16:creationId xmlns:a16="http://schemas.microsoft.com/office/drawing/2014/main" id="{D35F9F0B-2E07-4A33-FD84-72B0A0A3DA30}"/>
              </a:ext>
            </a:extLst>
          </p:cNvPr>
          <p:cNvSpPr>
            <a:spLocks noGrp="1" noChangeAspect="1"/>
          </p:cNvSpPr>
          <p:nvPr userDrawn="1">
            <p:ph type="body" sz="quarter" idx="42" hasCustomPrompt="1"/>
          </p:nvPr>
        </p:nvSpPr>
        <p:spPr>
          <a:xfrm>
            <a:off x="434287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chemeClr val="accent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2" name="Text Placeholder 82">
            <a:extLst>
              <a:ext uri="{FF2B5EF4-FFF2-40B4-BE49-F238E27FC236}">
                <a16:creationId xmlns:a16="http://schemas.microsoft.com/office/drawing/2014/main" id="{82313CC9-5B7E-19A3-249C-A2DBA22B90D2}"/>
              </a:ext>
            </a:extLst>
          </p:cNvPr>
          <p:cNvSpPr>
            <a:spLocks noGrp="1" noChangeAspect="1"/>
          </p:cNvSpPr>
          <p:nvPr userDrawn="1">
            <p:ph type="body" sz="quarter" idx="43" hasCustomPrompt="1"/>
          </p:nvPr>
        </p:nvSpPr>
        <p:spPr>
          <a:xfrm>
            <a:off x="8075804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002C3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43">
            <a:extLst>
              <a:ext uri="{FF2B5EF4-FFF2-40B4-BE49-F238E27FC236}">
                <a16:creationId xmlns:a16="http://schemas.microsoft.com/office/drawing/2014/main" id="{DAFBCFA6-EF0E-14E9-78C8-AD2CED51600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838269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104" name="Text Placeholder 43">
            <a:extLst>
              <a:ext uri="{FF2B5EF4-FFF2-40B4-BE49-F238E27FC236}">
                <a16:creationId xmlns:a16="http://schemas.microsoft.com/office/drawing/2014/main" id="{53C6F9EC-E6CF-A965-494B-0058C33DB543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8644346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A19047-52F6-C4F0-C71F-4B7E775671CA}"/>
              </a:ext>
            </a:extLst>
          </p:cNvPr>
          <p:cNvSpPr txBox="1"/>
          <p:nvPr userDrawn="1"/>
        </p:nvSpPr>
        <p:spPr>
          <a:xfrm>
            <a:off x="-779929" y="22053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135E3F6-7ADB-4CFB-3CA6-AADF03F9B4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3299" y="425450"/>
            <a:ext cx="6258701" cy="6432550"/>
          </a:xfrm>
          <a:custGeom>
            <a:avLst/>
            <a:gdLst>
              <a:gd name="connsiteX0" fmla="*/ 3209827 w 6258701"/>
              <a:gd name="connsiteY0" fmla="*/ 601667 h 6432550"/>
              <a:gd name="connsiteX1" fmla="*/ 3209827 w 6258701"/>
              <a:gd name="connsiteY1" fmla="*/ 3125019 h 6432550"/>
              <a:gd name="connsiteX2" fmla="*/ 754672 w 6258701"/>
              <a:gd name="connsiteY2" fmla="*/ 3125019 h 6432550"/>
              <a:gd name="connsiteX3" fmla="*/ 6258701 w 6258701"/>
              <a:gd name="connsiteY3" fmla="*/ 0 h 6432550"/>
              <a:gd name="connsiteX4" fmla="*/ 6258701 w 6258701"/>
              <a:gd name="connsiteY4" fmla="*/ 6432550 h 6432550"/>
              <a:gd name="connsiteX5" fmla="*/ 0 w 6258701"/>
              <a:gd name="connsiteY5" fmla="*/ 6432550 h 643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8701" h="6432550">
                <a:moveTo>
                  <a:pt x="3209827" y="601667"/>
                </a:moveTo>
                <a:lnTo>
                  <a:pt x="3209827" y="3125019"/>
                </a:lnTo>
                <a:lnTo>
                  <a:pt x="754672" y="3125019"/>
                </a:lnTo>
                <a:close/>
                <a:moveTo>
                  <a:pt x="6258701" y="0"/>
                </a:moveTo>
                <a:lnTo>
                  <a:pt x="6258701" y="6432550"/>
                </a:lnTo>
                <a:lnTo>
                  <a:pt x="0" y="64325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/>
          <p:nvPr userDrawn="1"/>
        </p:nvCxnSpPr>
        <p:spPr>
          <a:xfrm>
            <a:off x="457200" y="2407927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/>
          <p:nvPr userDrawn="1"/>
        </p:nvCxnSpPr>
        <p:spPr>
          <a:xfrm>
            <a:off x="457200" y="3147218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/>
          <p:nvPr userDrawn="1"/>
        </p:nvCxnSpPr>
        <p:spPr>
          <a:xfrm>
            <a:off x="457200" y="3886509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/>
          <p:nvPr userDrawn="1"/>
        </p:nvCxnSpPr>
        <p:spPr>
          <a:xfrm>
            <a:off x="457200" y="4625800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/>
          <p:nvPr userDrawn="1"/>
        </p:nvCxnSpPr>
        <p:spPr>
          <a:xfrm>
            <a:off x="457200" y="5365091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7920B15-A432-9F6D-93A7-6F3FF50234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03750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1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398A5D4-07BB-CCA7-31DC-B41F65F8B5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3750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8593B2-21DC-EE94-B070-8EA7B2878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3750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3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C6C6C090-FC9E-D878-81FE-A36884AD0A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03750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1CE5A4C-CF35-B8B8-0EA8-E209FAC2B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03750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5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67E9FCC-C817-1131-B956-C4096AD29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3750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156887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60D47-3E3E-4462-3A38-8B44F2114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15000">
                <a:schemeClr val="accent1">
                  <a:alpha val="85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05AF1B-F9D2-8009-C5DF-9DEB5E7C260F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41902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AE9D9E-F2F9-E633-29FA-AE42D05CA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8000">
                <a:schemeClr val="accent3">
                  <a:alpha val="75000"/>
                </a:schemeClr>
              </a:gs>
              <a:gs pos="87000">
                <a:schemeClr val="accent3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53C68-7D3C-46FE-9864-B0ADD1848AA8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93077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EB908-B255-EDAB-42A5-FEA3BDC94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alpha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486A4-E382-C73E-8369-1B8F70A10B09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264099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165C0-BE8A-2E7C-3E2D-0E900C517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491169F-D3D3-9FEA-D645-62B3B15BF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588500" cy="6858000"/>
          </a:xfrm>
          <a:custGeom>
            <a:avLst/>
            <a:gdLst>
              <a:gd name="connsiteX0" fmla="*/ 6906419 w 9588500"/>
              <a:gd name="connsiteY0" fmla="*/ 1500188 h 6858000"/>
              <a:gd name="connsiteX1" fmla="*/ 9588500 w 9588500"/>
              <a:gd name="connsiteY1" fmla="*/ 4180211 h 6858000"/>
              <a:gd name="connsiteX2" fmla="*/ 4226574 w 9588500"/>
              <a:gd name="connsiteY2" fmla="*/ 4180211 h 6858000"/>
              <a:gd name="connsiteX3" fmla="*/ 4225456 w 9588500"/>
              <a:gd name="connsiteY3" fmla="*/ 4179094 h 6858000"/>
              <a:gd name="connsiteX4" fmla="*/ 1542258 w 9588500"/>
              <a:gd name="connsiteY4" fmla="*/ 1500188 h 6858000"/>
              <a:gd name="connsiteX5" fmla="*/ 4223221 w 9588500"/>
              <a:gd name="connsiteY5" fmla="*/ 4179094 h 6858000"/>
              <a:gd name="connsiteX6" fmla="*/ 4222104 w 9588500"/>
              <a:gd name="connsiteY6" fmla="*/ 4180211 h 6858000"/>
              <a:gd name="connsiteX7" fmla="*/ 4224338 w 9588500"/>
              <a:gd name="connsiteY7" fmla="*/ 4180211 h 6858000"/>
              <a:gd name="connsiteX8" fmla="*/ 4226574 w 9588500"/>
              <a:gd name="connsiteY8" fmla="*/ 4180211 h 6858000"/>
              <a:gd name="connsiteX9" fmla="*/ 6906419 w 9588500"/>
              <a:gd name="connsiteY9" fmla="*/ 6858000 h 6858000"/>
              <a:gd name="connsiteX10" fmla="*/ 1542257 w 9588500"/>
              <a:gd name="connsiteY10" fmla="*/ 6858000 h 6858000"/>
              <a:gd name="connsiteX11" fmla="*/ 4222103 w 9588500"/>
              <a:gd name="connsiteY11" fmla="*/ 4180211 h 6858000"/>
              <a:gd name="connsiteX12" fmla="*/ 0 w 9588500"/>
              <a:gd name="connsiteY12" fmla="*/ 4180211 h 6858000"/>
              <a:gd name="connsiteX13" fmla="*/ 0 w 9588500"/>
              <a:gd name="connsiteY13" fmla="*/ 3041263 h 6858000"/>
              <a:gd name="connsiteX14" fmla="*/ 361516 w 9588500"/>
              <a:gd name="connsiteY14" fmla="*/ 0 h 6858000"/>
              <a:gd name="connsiteX15" fmla="*/ 2723000 w 9588500"/>
              <a:gd name="connsiteY15" fmla="*/ 0 h 6858000"/>
              <a:gd name="connsiteX16" fmla="*/ 4224339 w 9588500"/>
              <a:gd name="connsiteY16" fmla="*/ 1500187 h 6858000"/>
              <a:gd name="connsiteX17" fmla="*/ 0 w 9588500"/>
              <a:gd name="connsiteY17" fmla="*/ 1500187 h 6858000"/>
              <a:gd name="connsiteX18" fmla="*/ 0 w 9588500"/>
              <a:gd name="connsiteY18" fmla="*/ 3612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588500" h="6858000">
                <a:moveTo>
                  <a:pt x="6906419" y="1500188"/>
                </a:moveTo>
                <a:lnTo>
                  <a:pt x="9588500" y="4180211"/>
                </a:lnTo>
                <a:lnTo>
                  <a:pt x="4226574" y="4180211"/>
                </a:lnTo>
                <a:lnTo>
                  <a:pt x="4225456" y="4179094"/>
                </a:lnTo>
                <a:close/>
                <a:moveTo>
                  <a:pt x="1542258" y="1500188"/>
                </a:moveTo>
                <a:lnTo>
                  <a:pt x="4223221" y="4179094"/>
                </a:lnTo>
                <a:lnTo>
                  <a:pt x="4222104" y="4180211"/>
                </a:lnTo>
                <a:lnTo>
                  <a:pt x="4224338" y="4180211"/>
                </a:lnTo>
                <a:lnTo>
                  <a:pt x="4226574" y="4180211"/>
                </a:lnTo>
                <a:lnTo>
                  <a:pt x="6906419" y="6858000"/>
                </a:lnTo>
                <a:lnTo>
                  <a:pt x="1542257" y="6858000"/>
                </a:lnTo>
                <a:lnTo>
                  <a:pt x="4222103" y="4180211"/>
                </a:lnTo>
                <a:lnTo>
                  <a:pt x="0" y="4180211"/>
                </a:lnTo>
                <a:lnTo>
                  <a:pt x="0" y="3041263"/>
                </a:lnTo>
                <a:close/>
                <a:moveTo>
                  <a:pt x="361516" y="0"/>
                </a:moveTo>
                <a:lnTo>
                  <a:pt x="2723000" y="0"/>
                </a:lnTo>
                <a:lnTo>
                  <a:pt x="4224339" y="1500187"/>
                </a:lnTo>
                <a:lnTo>
                  <a:pt x="0" y="1500187"/>
                </a:lnTo>
                <a:lnTo>
                  <a:pt x="0" y="3612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B58475FB-176F-6DC1-C268-2C3C3613F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53000">
                <a:srgbClr val="02202E">
                  <a:alpha val="74000"/>
                </a:srgbClr>
              </a:gs>
              <a:gs pos="0">
                <a:srgbClr val="030D19">
                  <a:alpha val="85000"/>
                </a:srgbClr>
              </a:gs>
              <a:gs pos="100000">
                <a:srgbClr val="02304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ctr" defTabSz="457200"/>
            <a:endParaRPr lang="en-US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D50F778-38F1-6E33-16E1-15A33FCE8B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156E82A9-8736-8E41-2565-17E6255F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F75D37FB-0C35-C523-31B2-145FF93A1B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69901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1788A-B2A5-929D-21EA-5EBBE35C5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948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A7AFD-E721-FD99-448F-A0D733F51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119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D80D0-24AE-78CD-B96F-57B93FA35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270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3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E2F1-C299-018C-0BCE-10D438EFE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C04C8-AE86-24FF-4D04-5CBABA73A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38D5-BA4F-426B-BB37-B0813D7C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51996-6226-5321-F85B-C74CBF17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F9D56-D952-24C1-956D-977F3436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C546-42F8-4E27-82D9-49595ED0C32D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172076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(Violet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815A4-E79C-3C07-B092-ABEBFA0D8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4733992"/>
            <a:ext cx="564184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61716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8FF336-AAFE-E5D2-2170-21BC95B5A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" y="25"/>
            <a:ext cx="12191910" cy="685794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5C0ABF1D-6494-6CB7-B136-5EDBA2343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050676"/>
            <a:ext cx="5638799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0B468B2-B251-9283-11CF-F3B8885DF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733992"/>
            <a:ext cx="5638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66566E-95AE-5F67-9597-F3825A18C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74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8E8B-256E-6942-B8B8-A26A86F1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C1F7-E4AF-C509-B018-E542A444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10C7B-E7A9-EE61-8DFB-228514A9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EDE48-A0B8-42BD-9E03-69497393FE72}" type="datetimeFigureOut">
              <a:rPr lang="en-GH" smtClean="0"/>
              <a:t>07/22/2025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376C6-E65F-D1A4-BA46-505C453C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9275-051E-E61A-685D-5E7C0C2D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C546-42F8-4E27-82D9-49595ED0C32D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55573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Viole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5173EE-2C1F-1F11-F313-6C0328C40F35}"/>
              </a:ext>
            </a:extLst>
          </p:cNvPr>
          <p:cNvSpPr/>
          <p:nvPr userDrawn="1"/>
        </p:nvSpPr>
        <p:spPr>
          <a:xfrm>
            <a:off x="0" y="0"/>
            <a:ext cx="10755086" cy="5689600"/>
          </a:xfrm>
          <a:prstGeom prst="rect">
            <a:avLst/>
          </a:prstGeom>
          <a:gradFill flip="none" rotWithShape="1">
            <a:gsLst>
              <a:gs pos="0">
                <a:srgbClr val="100522">
                  <a:alpha val="90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/>
          <a:p>
            <a:pPr lv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6D46E-539F-5571-FB0C-A7BA6D6FF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A005C3D-349B-8C11-2AAB-216592AA788F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4911964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16DE058-3E4F-E216-44C8-973BC188425B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2965928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F283262-D01D-D3E9-6074-2699C440BE54}"/>
              </a:ext>
            </a:extLst>
          </p:cNvPr>
          <p:cNvSpPr>
            <a:spLocks noChangeAspect="1"/>
          </p:cNvSpPr>
          <p:nvPr userDrawn="1"/>
        </p:nvSpPr>
        <p:spPr>
          <a:xfrm>
            <a:off x="8305800" y="5689598"/>
            <a:ext cx="1943100" cy="1168402"/>
          </a:xfrm>
          <a:custGeom>
            <a:avLst/>
            <a:gdLst>
              <a:gd name="connsiteX0" fmla="*/ 1166639 w 1943100"/>
              <a:gd name="connsiteY0" fmla="*/ 0 h 1168402"/>
              <a:gd name="connsiteX1" fmla="*/ 1943100 w 1943100"/>
              <a:gd name="connsiteY1" fmla="*/ 0 h 1168402"/>
              <a:gd name="connsiteX2" fmla="*/ 1943100 w 1943100"/>
              <a:gd name="connsiteY2" fmla="*/ 1168402 h 1168402"/>
              <a:gd name="connsiteX3" fmla="*/ 0 w 1943100"/>
              <a:gd name="connsiteY3" fmla="*/ 1168402 h 116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168402">
                <a:moveTo>
                  <a:pt x="1166639" y="0"/>
                </a:moveTo>
                <a:lnTo>
                  <a:pt x="1943100" y="0"/>
                </a:lnTo>
                <a:lnTo>
                  <a:pt x="1943100" y="1168402"/>
                </a:lnTo>
                <a:lnTo>
                  <a:pt x="0" y="11684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7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38800" cy="2468881"/>
          </a:xfrm>
        </p:spPr>
        <p:txBody>
          <a:bodyPr wrap="square"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38800" cy="307777"/>
          </a:xfrm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rgbClr val="B465FF"/>
          </a:solidFill>
        </p:spPr>
        <p:txBody>
          <a:bodyPr anchor="ctr"/>
          <a:lstStyle>
            <a:lvl1pPr algn="ctr">
              <a:defRPr sz="180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3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59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Aqu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2DCAB1-F97C-7F99-E595-0F2E619F2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086639-7689-B089-8672-4A408FE89E89}"/>
              </a:ext>
            </a:extLst>
          </p:cNvPr>
          <p:cNvSpPr/>
          <p:nvPr userDrawn="1"/>
        </p:nvSpPr>
        <p:spPr>
          <a:xfrm>
            <a:off x="0" y="0"/>
            <a:ext cx="10755086" cy="5689600"/>
          </a:xfrm>
          <a:prstGeom prst="rect">
            <a:avLst/>
          </a:prstGeom>
          <a:gradFill flip="none" rotWithShape="1">
            <a:gsLst>
              <a:gs pos="9000">
                <a:srgbClr val="030D19">
                  <a:alpha val="85000"/>
                </a:srgbClr>
              </a:gs>
              <a:gs pos="77000">
                <a:srgbClr val="02304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9897D66-BD4E-920E-93E8-4AAD159D34B5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4911964"/>
            <a:ext cx="1943100" cy="194603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AA94D99-C7DD-F72B-CB07-490C9D048581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2965928"/>
            <a:ext cx="1943100" cy="194603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3C4720-4688-3E15-B860-BE33211F1020}"/>
              </a:ext>
            </a:extLst>
          </p:cNvPr>
          <p:cNvSpPr>
            <a:spLocks noChangeAspect="1"/>
          </p:cNvSpPr>
          <p:nvPr userDrawn="1"/>
        </p:nvSpPr>
        <p:spPr>
          <a:xfrm>
            <a:off x="8305800" y="5689598"/>
            <a:ext cx="1943100" cy="1168402"/>
          </a:xfrm>
          <a:custGeom>
            <a:avLst/>
            <a:gdLst>
              <a:gd name="connsiteX0" fmla="*/ 1166639 w 1943100"/>
              <a:gd name="connsiteY0" fmla="*/ 0 h 1168402"/>
              <a:gd name="connsiteX1" fmla="*/ 1943100 w 1943100"/>
              <a:gd name="connsiteY1" fmla="*/ 0 h 1168402"/>
              <a:gd name="connsiteX2" fmla="*/ 1943100 w 1943100"/>
              <a:gd name="connsiteY2" fmla="*/ 1168402 h 1168402"/>
              <a:gd name="connsiteX3" fmla="*/ 0 w 1943100"/>
              <a:gd name="connsiteY3" fmla="*/ 1168402 h 116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168402">
                <a:moveTo>
                  <a:pt x="1166639" y="0"/>
                </a:moveTo>
                <a:lnTo>
                  <a:pt x="1943100" y="0"/>
                </a:lnTo>
                <a:lnTo>
                  <a:pt x="1943100" y="1168402"/>
                </a:lnTo>
                <a:lnTo>
                  <a:pt x="0" y="116840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4184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41848" cy="246888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41848" cy="307777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80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AF0D07-9855-BE04-055F-099B848F3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5976620"/>
            <a:ext cx="1989387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1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C8EAC2-37C4-D57B-7536-AABCFC3A6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FB814C-C73A-079F-BCEE-60434D05922A}"/>
              </a:ext>
            </a:extLst>
          </p:cNvPr>
          <p:cNvSpPr/>
          <p:nvPr userDrawn="1"/>
        </p:nvSpPr>
        <p:spPr>
          <a:xfrm>
            <a:off x="0" y="0"/>
            <a:ext cx="11734800" cy="5689600"/>
          </a:xfrm>
          <a:prstGeom prst="rect">
            <a:avLst/>
          </a:prstGeom>
          <a:gradFill flip="none" rotWithShape="1">
            <a:gsLst>
              <a:gs pos="0">
                <a:srgbClr val="1A0503">
                  <a:alpha val="84706"/>
                </a:srgbClr>
              </a:gs>
              <a:gs pos="43000">
                <a:srgbClr val="451409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90D862-EF6C-FD92-53A9-24CBF824B965}"/>
              </a:ext>
            </a:extLst>
          </p:cNvPr>
          <p:cNvSpPr/>
          <p:nvPr userDrawn="1"/>
        </p:nvSpPr>
        <p:spPr>
          <a:xfrm>
            <a:off x="10109199" y="3980542"/>
            <a:ext cx="2082801" cy="2293258"/>
          </a:xfrm>
          <a:custGeom>
            <a:avLst/>
            <a:gdLst>
              <a:gd name="connsiteX0" fmla="*/ 1146629 w 2082801"/>
              <a:gd name="connsiteY0" fmla="*/ 0 h 2293258"/>
              <a:gd name="connsiteX1" fmla="*/ 2031424 w 2082801"/>
              <a:gd name="connsiteY1" fmla="*/ 417267 h 2293258"/>
              <a:gd name="connsiteX2" fmla="*/ 2082801 w 2082801"/>
              <a:gd name="connsiteY2" fmla="*/ 485972 h 2293258"/>
              <a:gd name="connsiteX3" fmla="*/ 2082801 w 2082801"/>
              <a:gd name="connsiteY3" fmla="*/ 1807286 h 2293258"/>
              <a:gd name="connsiteX4" fmla="*/ 2031424 w 2082801"/>
              <a:gd name="connsiteY4" fmla="*/ 1875992 h 2293258"/>
              <a:gd name="connsiteX5" fmla="*/ 1146629 w 2082801"/>
              <a:gd name="connsiteY5" fmla="*/ 2293258 h 2293258"/>
              <a:gd name="connsiteX6" fmla="*/ 0 w 2082801"/>
              <a:gd name="connsiteY6" fmla="*/ 1146629 h 2293258"/>
              <a:gd name="connsiteX7" fmla="*/ 1146629 w 2082801"/>
              <a:gd name="connsiteY7" fmla="*/ 0 h 229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801" h="2293258">
                <a:moveTo>
                  <a:pt x="1146629" y="0"/>
                </a:moveTo>
                <a:cubicBezTo>
                  <a:pt x="1502841" y="0"/>
                  <a:pt x="1821115" y="162432"/>
                  <a:pt x="2031424" y="417267"/>
                </a:cubicBezTo>
                <a:lnTo>
                  <a:pt x="2082801" y="485972"/>
                </a:lnTo>
                <a:lnTo>
                  <a:pt x="2082801" y="1807286"/>
                </a:lnTo>
                <a:lnTo>
                  <a:pt x="2031424" y="1875992"/>
                </a:lnTo>
                <a:cubicBezTo>
                  <a:pt x="1821115" y="2130827"/>
                  <a:pt x="1502841" y="2293258"/>
                  <a:pt x="1146629" y="2293258"/>
                </a:cubicBezTo>
                <a:cubicBezTo>
                  <a:pt x="513363" y="2293258"/>
                  <a:pt x="0" y="1779895"/>
                  <a:pt x="0" y="1146629"/>
                </a:cubicBezTo>
                <a:cubicBezTo>
                  <a:pt x="0" y="513363"/>
                  <a:pt x="513363" y="0"/>
                  <a:pt x="1146629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4184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41848" cy="246888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41848" cy="307777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/>
          <a:lstStyle>
            <a:lvl1pPr algn="ctr">
              <a:defRPr sz="180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D14BE4-83AA-D81C-96C7-B0EE8159AD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5976620"/>
            <a:ext cx="1989387" cy="594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6B7C6-C347-2151-8674-424942CE3C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940" y="3980542"/>
            <a:ext cx="2291564" cy="22915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EE32B6-2934-281C-C1DD-6B6B8615B9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5940" y="6273800"/>
            <a:ext cx="2291564" cy="584200"/>
          </a:xfrm>
          <a:custGeom>
            <a:avLst/>
            <a:gdLst>
              <a:gd name="connsiteX0" fmla="*/ 0 w 2291564"/>
              <a:gd name="connsiteY0" fmla="*/ 0 h 584200"/>
              <a:gd name="connsiteX1" fmla="*/ 2291564 w 2291564"/>
              <a:gd name="connsiteY1" fmla="*/ 0 h 584200"/>
              <a:gd name="connsiteX2" fmla="*/ 2291564 w 2291564"/>
              <a:gd name="connsiteY2" fmla="*/ 584200 h 584200"/>
              <a:gd name="connsiteX3" fmla="*/ 0 w 2291564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564" h="584200">
                <a:moveTo>
                  <a:pt x="0" y="0"/>
                </a:moveTo>
                <a:lnTo>
                  <a:pt x="2291564" y="0"/>
                </a:lnTo>
                <a:lnTo>
                  <a:pt x="2291564" y="584200"/>
                </a:lnTo>
                <a:lnTo>
                  <a:pt x="0" y="58420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A37D4E-23E3-DA3D-888C-E82A7C7E85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62328" y="6273800"/>
            <a:ext cx="1929672" cy="584200"/>
          </a:xfrm>
          <a:custGeom>
            <a:avLst/>
            <a:gdLst>
              <a:gd name="connsiteX0" fmla="*/ 0 w 1929672"/>
              <a:gd name="connsiteY0" fmla="*/ 0 h 584200"/>
              <a:gd name="connsiteX1" fmla="*/ 1929672 w 1929672"/>
              <a:gd name="connsiteY1" fmla="*/ 0 h 584200"/>
              <a:gd name="connsiteX2" fmla="*/ 1929672 w 1929672"/>
              <a:gd name="connsiteY2" fmla="*/ 584200 h 584200"/>
              <a:gd name="connsiteX3" fmla="*/ 0 w 1929672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72" h="584200">
                <a:moveTo>
                  <a:pt x="0" y="0"/>
                </a:moveTo>
                <a:lnTo>
                  <a:pt x="1929672" y="0"/>
                </a:lnTo>
                <a:lnTo>
                  <a:pt x="1929672" y="584200"/>
                </a:lnTo>
                <a:lnTo>
                  <a:pt x="0" y="584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596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olet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815A4-E79C-3C07-B092-ABEBFA0D8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4733992"/>
            <a:ext cx="564184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Aqua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0EAF44-7004-5408-9FD8-5F2EB7C43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2B33DA-E49A-8CAE-1627-A033716C43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267461C-7AE8-F410-2076-EA66560C6E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9284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Tangerine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851DF-115D-16CB-7024-444EAC654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B894179-EBE6-5753-C5D0-D4380C6281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06AF172-5A3F-F31F-4070-E9B800827B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4919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 /><Relationship Id="rId13" Type="http://schemas.openxmlformats.org/officeDocument/2006/relationships/slideLayout" Target="../slideLayouts/slideLayout28.xml" /><Relationship Id="rId18" Type="http://schemas.openxmlformats.org/officeDocument/2006/relationships/slideLayout" Target="../slideLayouts/slideLayout33.xml" /><Relationship Id="rId3" Type="http://schemas.openxmlformats.org/officeDocument/2006/relationships/slideLayout" Target="../slideLayouts/slideLayout18.xml" /><Relationship Id="rId21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22.xml" /><Relationship Id="rId12" Type="http://schemas.openxmlformats.org/officeDocument/2006/relationships/slideLayout" Target="../slideLayouts/slideLayout27.xml" /><Relationship Id="rId17" Type="http://schemas.openxmlformats.org/officeDocument/2006/relationships/slideLayout" Target="../slideLayouts/slideLayout32.xml" /><Relationship Id="rId2" Type="http://schemas.openxmlformats.org/officeDocument/2006/relationships/slideLayout" Target="../slideLayouts/slideLayout17.xml" /><Relationship Id="rId16" Type="http://schemas.openxmlformats.org/officeDocument/2006/relationships/slideLayout" Target="../slideLayouts/slideLayout31.xml" /><Relationship Id="rId20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6.xml" /><Relationship Id="rId24" Type="http://schemas.openxmlformats.org/officeDocument/2006/relationships/theme" Target="../theme/theme2.xml" /><Relationship Id="rId5" Type="http://schemas.openxmlformats.org/officeDocument/2006/relationships/slideLayout" Target="../slideLayouts/slideLayout20.xml" /><Relationship Id="rId15" Type="http://schemas.openxmlformats.org/officeDocument/2006/relationships/slideLayout" Target="../slideLayouts/slideLayout30.xml" /><Relationship Id="rId23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25.xml" /><Relationship Id="rId19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4.xml" /><Relationship Id="rId14" Type="http://schemas.openxmlformats.org/officeDocument/2006/relationships/slideLayout" Target="../slideLayouts/slideLayout29.xml" /><Relationship Id="rId22" Type="http://schemas.openxmlformats.org/officeDocument/2006/relationships/slideLayout" Target="../slideLayouts/slideLayout3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11277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93621"/>
            <a:ext cx="11277598" cy="384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6" y="6227183"/>
            <a:ext cx="112776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2838B-CBC2-603E-D33E-834D02C1DC85}"/>
              </a:ext>
            </a:extLst>
          </p:cNvPr>
          <p:cNvCxnSpPr>
            <a:cxnSpLocks/>
          </p:cNvCxnSpPr>
          <p:nvPr userDrawn="1"/>
        </p:nvCxnSpPr>
        <p:spPr>
          <a:xfrm>
            <a:off x="457192" y="854409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4511E4-7A46-2730-6372-F55C4483B1BC}"/>
              </a:ext>
            </a:extLst>
          </p:cNvPr>
          <p:cNvSpPr txBox="1"/>
          <p:nvPr userDrawn="1"/>
        </p:nvSpPr>
        <p:spPr>
          <a:xfrm>
            <a:off x="11299062" y="309226"/>
            <a:ext cx="435742" cy="298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00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04FB4-B6F5-B09A-DA79-029E923DFB3D}"/>
              </a:ext>
            </a:extLst>
          </p:cNvPr>
          <p:cNvSpPr txBox="1"/>
          <p:nvPr userDrawn="1"/>
        </p:nvSpPr>
        <p:spPr>
          <a:xfrm>
            <a:off x="8771758" y="309226"/>
            <a:ext cx="2527304" cy="298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10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| PMI.ORG</a:t>
            </a:r>
          </a:p>
        </p:txBody>
      </p:sp>
    </p:spTree>
    <p:extLst>
      <p:ext uri="{BB962C8B-B14F-4D97-AF65-F5344CB8AC3E}">
        <p14:creationId xmlns:p14="http://schemas.microsoft.com/office/powerpoint/2010/main" val="121891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54" r:id="rId3"/>
    <p:sldLayoutId id="2147483850" r:id="rId4"/>
    <p:sldLayoutId id="2147483851" r:id="rId5"/>
    <p:sldLayoutId id="2147483853" r:id="rId6"/>
    <p:sldLayoutId id="2147483824" r:id="rId7"/>
    <p:sldLayoutId id="2147483830" r:id="rId8"/>
    <p:sldLayoutId id="2147483846" r:id="rId9"/>
    <p:sldLayoutId id="2147483847" r:id="rId10"/>
    <p:sldLayoutId id="2147483848" r:id="rId11"/>
    <p:sldLayoutId id="2147483849" r:id="rId12"/>
    <p:sldLayoutId id="2147483873" r:id="rId13"/>
    <p:sldLayoutId id="2147483874" r:id="rId14"/>
    <p:sldLayoutId id="214748387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1828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600"/>
        </a:spcBef>
        <a:buFont typeface="Aptos Light" panose="020B0004020202020204" pitchFamily="34" charset="0"/>
        <a:buChar char="−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ptos Light" panose="020B0004020202020204" pitchFamily="34" charset="0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11277598" cy="3987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5763021"/>
            <a:ext cx="112776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25F117-0DEC-B65C-3767-D0D212C7DA1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31" r:id="rId2"/>
    <p:sldLayoutId id="2147483866" r:id="rId3"/>
    <p:sldLayoutId id="2147483867" r:id="rId4"/>
    <p:sldLayoutId id="2147483832" r:id="rId5"/>
    <p:sldLayoutId id="2147483872" r:id="rId6"/>
    <p:sldLayoutId id="2147483868" r:id="rId7"/>
    <p:sldLayoutId id="2147483869" r:id="rId8"/>
    <p:sldLayoutId id="2147483870" r:id="rId9"/>
    <p:sldLayoutId id="2147483871" r:id="rId10"/>
    <p:sldLayoutId id="2147483859" r:id="rId11"/>
    <p:sldLayoutId id="2147483855" r:id="rId12"/>
    <p:sldLayoutId id="2147483861" r:id="rId13"/>
    <p:sldLayoutId id="2147483862" r:id="rId14"/>
    <p:sldLayoutId id="2147483863" r:id="rId15"/>
    <p:sldLayoutId id="2147483865" r:id="rId16"/>
    <p:sldLayoutId id="2147483864" r:id="rId17"/>
    <p:sldLayoutId id="2147483827" r:id="rId18"/>
    <p:sldLayoutId id="2147483875" r:id="rId19"/>
    <p:sldLayoutId id="2147483876" r:id="rId20"/>
    <p:sldLayoutId id="2147483878" r:id="rId21"/>
    <p:sldLayoutId id="2147483879" r:id="rId22"/>
    <p:sldLayoutId id="2147483880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1828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600"/>
        </a:spcBef>
        <a:buFont typeface="Aptos Light" panose="020B0004020202020204" pitchFamily="34" charset="0"/>
        <a:buChar char="−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ptos Light" panose="020B0004020202020204" pitchFamily="34" charset="0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  <p15:guide id="7" orient="horz" pos="264" userDrawn="1">
          <p15:clr>
            <a:srgbClr val="F26B43"/>
          </p15:clr>
        </p15:guide>
        <p15:guide id="8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3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35.xml" /><Relationship Id="rId4" Type="http://schemas.openxmlformats.org/officeDocument/2006/relationships/image" Target="../media/image34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5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4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 /><Relationship Id="rId3" Type="http://schemas.openxmlformats.org/officeDocument/2006/relationships/chart" Target="../charts/chart2.xml" /><Relationship Id="rId7" Type="http://schemas.openxmlformats.org/officeDocument/2006/relationships/chart" Target="../charts/chart6.xml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34.xml" /><Relationship Id="rId6" Type="http://schemas.openxmlformats.org/officeDocument/2006/relationships/chart" Target="../charts/chart5.xml" /><Relationship Id="rId5" Type="http://schemas.openxmlformats.org/officeDocument/2006/relationships/chart" Target="../charts/chart4.xml" /><Relationship Id="rId4" Type="http://schemas.openxmlformats.org/officeDocument/2006/relationships/chart" Target="../charts/chart3.xml" /><Relationship Id="rId9" Type="http://schemas.openxmlformats.org/officeDocument/2006/relationships/chart" Target="../charts/chart8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38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34.xml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6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14.xml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 /><Relationship Id="rId3" Type="http://schemas.openxmlformats.org/officeDocument/2006/relationships/chart" Target="../charts/chart10.xml" /><Relationship Id="rId7" Type="http://schemas.openxmlformats.org/officeDocument/2006/relationships/chart" Target="../charts/chart14.xml" /><Relationship Id="rId2" Type="http://schemas.openxmlformats.org/officeDocument/2006/relationships/chart" Target="../charts/chart9.xml" /><Relationship Id="rId1" Type="http://schemas.openxmlformats.org/officeDocument/2006/relationships/slideLayout" Target="../slideLayouts/slideLayout34.xml" /><Relationship Id="rId6" Type="http://schemas.openxmlformats.org/officeDocument/2006/relationships/chart" Target="../charts/chart13.xml" /><Relationship Id="rId5" Type="http://schemas.openxmlformats.org/officeDocument/2006/relationships/chart" Target="../charts/chart12.xml" /><Relationship Id="rId4" Type="http://schemas.openxmlformats.org/officeDocument/2006/relationships/chart" Target="../charts/chart1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5.xml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 /><Relationship Id="rId13" Type="http://schemas.openxmlformats.org/officeDocument/2006/relationships/image" Target="../media/image54.svg" /><Relationship Id="rId3" Type="http://schemas.openxmlformats.org/officeDocument/2006/relationships/image" Target="../media/image44.svg" /><Relationship Id="rId7" Type="http://schemas.openxmlformats.org/officeDocument/2006/relationships/image" Target="../media/image48.svg" /><Relationship Id="rId12" Type="http://schemas.openxmlformats.org/officeDocument/2006/relationships/image" Target="../media/image53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34.xml" /><Relationship Id="rId6" Type="http://schemas.openxmlformats.org/officeDocument/2006/relationships/image" Target="../media/image47.png" /><Relationship Id="rId11" Type="http://schemas.openxmlformats.org/officeDocument/2006/relationships/image" Target="../media/image52.svg" /><Relationship Id="rId5" Type="http://schemas.openxmlformats.org/officeDocument/2006/relationships/image" Target="../media/image46.svg" /><Relationship Id="rId10" Type="http://schemas.openxmlformats.org/officeDocument/2006/relationships/image" Target="../media/image51.png" /><Relationship Id="rId4" Type="http://schemas.openxmlformats.org/officeDocument/2006/relationships/image" Target="../media/image45.png" /><Relationship Id="rId9" Type="http://schemas.openxmlformats.org/officeDocument/2006/relationships/image" Target="../media/image50.svg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55.png" /><Relationship Id="rId4" Type="http://schemas.openxmlformats.org/officeDocument/2006/relationships/notesSlide" Target="../notesSlides/notesSlide8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36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8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8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3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8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0.xml" /><Relationship Id="rId5" Type="http://schemas.openxmlformats.org/officeDocument/2006/relationships/image" Target="../media/image61.svg" /><Relationship Id="rId4" Type="http://schemas.openxmlformats.org/officeDocument/2006/relationships/image" Target="../media/image60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 /><Relationship Id="rId1" Type="http://schemas.openxmlformats.org/officeDocument/2006/relationships/slideLayout" Target="../slideLayouts/slideLayout1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27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17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aerial view of a river and a town&#10;&#10;AI-generated content may be incorrect.">
            <a:extLst>
              <a:ext uri="{FF2B5EF4-FFF2-40B4-BE49-F238E27FC236}">
                <a16:creationId xmlns:a16="http://schemas.microsoft.com/office/drawing/2014/main" id="{52CFE0B9-EB9D-32B2-07D2-2E96ECE89F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734" r="1273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FC3BD-160F-A828-A396-0E86B10E8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2362B-C79D-2058-01AC-B2D1B2594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71" y="2235756"/>
            <a:ext cx="8821379" cy="2386487"/>
          </a:xfrm>
        </p:spPr>
        <p:txBody>
          <a:bodyPr/>
          <a:lstStyle/>
          <a:p>
            <a:r>
              <a:rPr lang="en-US" sz="4800" b="1" dirty="0"/>
              <a:t>Schistosomiasis Management Project in the Volta Basin: Strategic Partnerships and Digital Innovation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C4CDC-9416-D6E6-AEAC-65AC37DBD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052" y="4925218"/>
            <a:ext cx="6839712" cy="815608"/>
          </a:xfrm>
        </p:spPr>
        <p:txBody>
          <a:bodyPr/>
          <a:lstStyle/>
          <a:p>
            <a:r>
              <a:rPr lang="en-US" b="1" dirty="0"/>
              <a:t>Elizabeth Kisson | Public Health Section | E&amp;SDD</a:t>
            </a:r>
          </a:p>
          <a:p>
            <a:r>
              <a:rPr lang="en-US" b="1" dirty="0"/>
              <a:t>Volta River Authority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AFEDD1-D933-8DA7-C7B2-AE254C852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July 2024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A3883E-E6D1-EE84-637A-3B02A359BEDC}"/>
              </a:ext>
            </a:extLst>
          </p:cNvPr>
          <p:cNvCxnSpPr>
            <a:cxnSpLocks/>
          </p:cNvCxnSpPr>
          <p:nvPr/>
        </p:nvCxnSpPr>
        <p:spPr>
          <a:xfrm>
            <a:off x="265471" y="4707924"/>
            <a:ext cx="684348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FDE0E6F-6A01-0934-BDCC-E49FBCDC8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6" y="5958119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1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DD7-0A3C-BAD7-A2BF-F01566EF3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35694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Strategic Partnerships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dirty="0"/>
              <a:t>&amp;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/>
              <a:t>Stakeholder Engagement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9CFE9-2BCC-09A0-5888-B0CDD3F4F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4733992"/>
            <a:ext cx="7005485" cy="1107996"/>
          </a:xfrm>
        </p:spPr>
        <p:txBody>
          <a:bodyPr/>
          <a:lstStyle/>
          <a:p>
            <a:r>
              <a:rPr lang="en-US" dirty="0"/>
              <a:t>Stakeholder engagement was a key PM tool – it was the heart of our success strategy</a:t>
            </a:r>
          </a:p>
          <a:p>
            <a:r>
              <a:rPr lang="en-US" dirty="0"/>
              <a:t>With clearly defined roles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FDBF8E-D374-D316-BF3B-DEA1B8B936EC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A3A9FE69-316A-4F56-05C7-1892019E3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135C524-92E9-2AD0-5809-CC6372EBBAA6}"/>
              </a:ext>
            </a:extLst>
          </p:cNvPr>
          <p:cNvSpPr/>
          <p:nvPr/>
        </p:nvSpPr>
        <p:spPr>
          <a:xfrm>
            <a:off x="3832104" y="1507034"/>
            <a:ext cx="4418435" cy="39578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47846B-CB07-7389-ED8C-4473405AF91F}"/>
              </a:ext>
            </a:extLst>
          </p:cNvPr>
          <p:cNvSpPr/>
          <p:nvPr/>
        </p:nvSpPr>
        <p:spPr>
          <a:xfrm>
            <a:off x="4452649" y="2084464"/>
            <a:ext cx="3338613" cy="30202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667876-EEC5-3917-DB91-B1BE41AF42CE}"/>
              </a:ext>
            </a:extLst>
          </p:cNvPr>
          <p:cNvSpPr/>
          <p:nvPr/>
        </p:nvSpPr>
        <p:spPr>
          <a:xfrm>
            <a:off x="4760061" y="2364105"/>
            <a:ext cx="2607346" cy="23355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Treatment of Schistosomiasis in communities impacted by the operations of VRA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AE55E049-42F3-318C-67A4-E572E6322823}"/>
              </a:ext>
            </a:extLst>
          </p:cNvPr>
          <p:cNvSpPr/>
          <p:nvPr/>
        </p:nvSpPr>
        <p:spPr>
          <a:xfrm>
            <a:off x="5818781" y="4753472"/>
            <a:ext cx="541047" cy="711365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FFB495FE-83F1-8752-B1C1-5F87248A7BDC}"/>
              </a:ext>
            </a:extLst>
          </p:cNvPr>
          <p:cNvSpPr/>
          <p:nvPr/>
        </p:nvSpPr>
        <p:spPr>
          <a:xfrm rot="13500000">
            <a:off x="6871079" y="1959240"/>
            <a:ext cx="484642" cy="74497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324F13FF-64FF-3DBC-0405-C811A4FD1B18}"/>
              </a:ext>
            </a:extLst>
          </p:cNvPr>
          <p:cNvSpPr/>
          <p:nvPr/>
        </p:nvSpPr>
        <p:spPr>
          <a:xfrm rot="8100000">
            <a:off x="4789131" y="2098467"/>
            <a:ext cx="541047" cy="70901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6D94730C-719F-CF0F-F7DF-59B67D81CA1F}"/>
              </a:ext>
            </a:extLst>
          </p:cNvPr>
          <p:cNvSpPr/>
          <p:nvPr/>
        </p:nvSpPr>
        <p:spPr>
          <a:xfrm rot="3600000">
            <a:off x="4346397" y="3858944"/>
            <a:ext cx="484642" cy="680169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CA500694-92EC-17C3-FBEE-2F232B991C1E}"/>
              </a:ext>
            </a:extLst>
          </p:cNvPr>
          <p:cNvSpPr/>
          <p:nvPr/>
        </p:nvSpPr>
        <p:spPr>
          <a:xfrm rot="16200000">
            <a:off x="7548941" y="3231841"/>
            <a:ext cx="484642" cy="680169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B339E-6FFD-3024-C49B-D8B25D3D5F8F}"/>
              </a:ext>
            </a:extLst>
          </p:cNvPr>
          <p:cNvSpPr txBox="1"/>
          <p:nvPr/>
        </p:nvSpPr>
        <p:spPr>
          <a:xfrm>
            <a:off x="4124737" y="5727919"/>
            <a:ext cx="4243932" cy="7075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3. GHS shall perform the services specified in proposals.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19BE8-3D63-5030-1DD4-3B6508940588}"/>
              </a:ext>
            </a:extLst>
          </p:cNvPr>
          <p:cNvSpPr txBox="1"/>
          <p:nvPr/>
        </p:nvSpPr>
        <p:spPr>
          <a:xfrm>
            <a:off x="8080710" y="2899615"/>
            <a:ext cx="3797890" cy="231050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4. GHS to collaborate with VRA in the treatment of people affected by Schistosomiasis in VRA operational areas to ensure that many more schistosomiasis endemic communities are covered and managed in a sustainable and cost-effective manner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E7AC5-B9F7-C34C-C6B6-3260B14B4247}"/>
              </a:ext>
            </a:extLst>
          </p:cNvPr>
          <p:cNvSpPr txBox="1"/>
          <p:nvPr/>
        </p:nvSpPr>
        <p:spPr>
          <a:xfrm>
            <a:off x="314108" y="3798288"/>
            <a:ext cx="3811852" cy="102810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2. Agreement Ceiling</a:t>
            </a:r>
          </a:p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 for services rendered is GH</a:t>
            </a:r>
            <a:r>
              <a:rPr lang="en-US" sz="1600" dirty="0">
                <a:latin typeface="Candara" panose="020E0502030303020204" pitchFamily="34" charset="0"/>
                <a:cs typeface="Poppins" pitchFamily="2" charset="77"/>
              </a:rPr>
              <a:t>¢ 482,861.25, </a:t>
            </a: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exclusive of Taxes for a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2363A4-0EEA-FD77-FDC9-0006E8EC0F29}"/>
              </a:ext>
            </a:extLst>
          </p:cNvPr>
          <p:cNvSpPr txBox="1"/>
          <p:nvPr/>
        </p:nvSpPr>
        <p:spPr>
          <a:xfrm>
            <a:off x="509552" y="1364981"/>
            <a:ext cx="4255892" cy="102810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1. GHS shall treat Schistosomiasis within VRA impacted communities along the Volta Basin on behalf of VRA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C0B409-2254-A342-8541-99C9F419C8B1}"/>
              </a:ext>
            </a:extLst>
          </p:cNvPr>
          <p:cNvSpPr txBox="1"/>
          <p:nvPr/>
        </p:nvSpPr>
        <p:spPr>
          <a:xfrm>
            <a:off x="7429975" y="1350334"/>
            <a:ext cx="4205940" cy="102810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5. Contract Duration is 1yr from date of execution of contract and to be renewed based on satisfactory performance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23CCE7-3EED-8537-40EE-E854AF48FB4D}"/>
              </a:ext>
            </a:extLst>
          </p:cNvPr>
          <p:cNvSpPr txBox="1"/>
          <p:nvPr/>
        </p:nvSpPr>
        <p:spPr>
          <a:xfrm>
            <a:off x="1229391" y="445707"/>
            <a:ext cx="1003462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GHS STRATEGIC PARTNERSHIP objectives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65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1A8BA-42A6-0F34-A8AD-EF5F72431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0022F5-936E-A325-19C8-B9ACB0A2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141" y="6310312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  <a:endParaRPr lang="en-G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292B2-27BF-C1A0-C4A7-8CC63BF3A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2" t="12500" r="14454" b="11462"/>
          <a:stretch/>
        </p:blipFill>
        <p:spPr>
          <a:xfrm>
            <a:off x="5646066" y="0"/>
            <a:ext cx="6545934" cy="393814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509D2-EA65-1B1E-66D6-211EF0512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" t="19641" r="25242" b="11255"/>
          <a:stretch/>
        </p:blipFill>
        <p:spPr>
          <a:xfrm>
            <a:off x="3599531" y="3938148"/>
            <a:ext cx="5563876" cy="294377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6AC3EA-A8E5-180E-F986-BB3BEF290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6" t="11255" r="37813" b="5972"/>
          <a:stretch/>
        </p:blipFill>
        <p:spPr>
          <a:xfrm>
            <a:off x="9137054" y="3938148"/>
            <a:ext cx="3077256" cy="294377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D5E27-9FF4-40D2-AEBF-B83E707E5208}"/>
              </a:ext>
            </a:extLst>
          </p:cNvPr>
          <p:cNvSpPr txBox="1"/>
          <p:nvPr/>
        </p:nvSpPr>
        <p:spPr>
          <a:xfrm>
            <a:off x="357141" y="307067"/>
            <a:ext cx="5563876" cy="58787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Greater Accra &amp;</a:t>
            </a:r>
            <a:b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b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Volta Regional Health Directorates 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</a:rPr>
              <a:t>	 </a:t>
            </a: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- Ada East,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Shai Osudoku,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Central Tongu,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North Tongu,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South Tongu and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Asuogyaman District Health Directorates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	as well as the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Kpando Municipal Health Directorate</a:t>
            </a:r>
            <a:br>
              <a:rPr lang="en-US" dirty="0">
                <a:latin typeface="Aptos" panose="020B0004020202020204" pitchFamily="34" charset="0"/>
              </a:rPr>
            </a:br>
            <a:br>
              <a:rPr lang="en-US" dirty="0"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University of Health &amp; </a:t>
            </a:r>
          </a:p>
          <a:p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Allied Sciences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</a:rPr>
              <a:t>	</a:t>
            </a:r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to conduct implementation </a:t>
            </a:r>
          </a:p>
          <a:p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	research to model </a:t>
            </a:r>
          </a:p>
          <a:p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	context-specific interventions </a:t>
            </a:r>
          </a:p>
          <a:p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	for optimum results.</a:t>
            </a:r>
            <a:br>
              <a:rPr lang="en-US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br>
              <a:rPr lang="en-US" dirty="0"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Chiefs &amp; </a:t>
            </a:r>
          </a:p>
          <a:p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Community Leaders</a:t>
            </a:r>
          </a:p>
        </p:txBody>
      </p:sp>
    </p:spTree>
    <p:extLst>
      <p:ext uri="{BB962C8B-B14F-4D97-AF65-F5344CB8AC3E}">
        <p14:creationId xmlns:p14="http://schemas.microsoft.com/office/powerpoint/2010/main" val="3971977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AFA1FA-2DEC-BC35-F7C2-D2DC6A85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0" t="23198" r="23364" b="12338"/>
          <a:stretch/>
        </p:blipFill>
        <p:spPr bwMode="auto">
          <a:xfrm>
            <a:off x="0" y="-41431"/>
            <a:ext cx="12188951" cy="6939123"/>
          </a:xfrm>
          <a:prstGeom prst="rect">
            <a:avLst/>
          </a:prstGeom>
          <a:ln w="158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DBEEF-EA8C-492F-E7CD-7BB62FBDC941}"/>
              </a:ext>
            </a:extLst>
          </p:cNvPr>
          <p:cNvSpPr txBox="1"/>
          <p:nvPr/>
        </p:nvSpPr>
        <p:spPr>
          <a:xfrm>
            <a:off x="142875" y="3562349"/>
            <a:ext cx="499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badi" panose="020B0604020104020204" pitchFamily="34" charset="0"/>
              </a:rPr>
              <a:t>Training and Capacity building</a:t>
            </a:r>
            <a:endParaRPr lang="en-GH" sz="2400" dirty="0">
              <a:latin typeface="Abadi" panose="020B0604020104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DBE82-FA39-4270-ECE2-162C4954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84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C28D4-B917-3E15-8782-93558119C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1" t="21216" r="19803" b="10375"/>
          <a:stretch/>
        </p:blipFill>
        <p:spPr bwMode="auto">
          <a:xfrm>
            <a:off x="61990" y="0"/>
            <a:ext cx="12130010" cy="689322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2004C-C694-48A6-AC15-3DE05E16A426}"/>
              </a:ext>
            </a:extLst>
          </p:cNvPr>
          <p:cNvSpPr txBox="1"/>
          <p:nvPr/>
        </p:nvSpPr>
        <p:spPr>
          <a:xfrm>
            <a:off x="10191751" y="4305299"/>
            <a:ext cx="217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Community Engagement and Social Mobilization</a:t>
            </a:r>
            <a:endParaRPr lang="en-GH" sz="2400" dirty="0">
              <a:latin typeface="Abadi" panose="020B0604020104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C73C63-8CAE-8BE4-6FD1-43A22C9C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6" y="6315673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98417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AC403-24CD-58FC-69B9-6260D68C2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DEF4-77E0-4899-70F9-5AF96AA97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35694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Execution &amp; Performance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53372-040F-58CA-6291-53912D0BE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3888418"/>
            <a:ext cx="7005485" cy="147732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Baseline Studies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Mass Drug Administration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Participatory Monitoring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Evaluation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00D72-4228-487E-14ED-25352861BC32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1DDCE74-17A8-568E-CC22-3D94582AB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1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11204-6530-C0DB-D62B-0CDABA23C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B3FED8-1FD6-F4AA-737E-A5A1E345FE4A}"/>
              </a:ext>
            </a:extLst>
          </p:cNvPr>
          <p:cNvSpPr/>
          <p:nvPr/>
        </p:nvSpPr>
        <p:spPr>
          <a:xfrm>
            <a:off x="174774" y="87100"/>
            <a:ext cx="25972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FE0127-5C12-5FC0-B920-76624D7CFBD0}"/>
              </a:ext>
            </a:extLst>
          </p:cNvPr>
          <p:cNvSpPr/>
          <p:nvPr/>
        </p:nvSpPr>
        <p:spPr>
          <a:xfrm>
            <a:off x="2886853" y="66452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CB32BD-CBBE-E391-3330-0F1D1952C9F2}"/>
              </a:ext>
            </a:extLst>
          </p:cNvPr>
          <p:cNvSpPr/>
          <p:nvPr/>
        </p:nvSpPr>
        <p:spPr>
          <a:xfrm>
            <a:off x="7620749" y="105364"/>
            <a:ext cx="2066711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32020-7F2D-03FB-9C6D-41D5DD076209}"/>
              </a:ext>
            </a:extLst>
          </p:cNvPr>
          <p:cNvSpPr/>
          <p:nvPr/>
        </p:nvSpPr>
        <p:spPr>
          <a:xfrm>
            <a:off x="168280" y="1178162"/>
            <a:ext cx="7693703" cy="2488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2CBD5E-F271-7B81-76F9-0F7E3CABFBE3}"/>
              </a:ext>
            </a:extLst>
          </p:cNvPr>
          <p:cNvSpPr/>
          <p:nvPr/>
        </p:nvSpPr>
        <p:spPr>
          <a:xfrm>
            <a:off x="174774" y="3736077"/>
            <a:ext cx="4620613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599B-99BF-BD16-D408-F31C4A448E3E}"/>
              </a:ext>
            </a:extLst>
          </p:cNvPr>
          <p:cNvSpPr/>
          <p:nvPr/>
        </p:nvSpPr>
        <p:spPr>
          <a:xfrm>
            <a:off x="4883206" y="3742310"/>
            <a:ext cx="2978777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2816A0-CF7A-A996-47F2-68ACE9FF6F77}"/>
              </a:ext>
            </a:extLst>
          </p:cNvPr>
          <p:cNvSpPr/>
          <p:nvPr/>
        </p:nvSpPr>
        <p:spPr>
          <a:xfrm>
            <a:off x="7903480" y="1178162"/>
            <a:ext cx="4273794" cy="56042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6C65E1-0A72-2A50-9637-B9D9D8E6A2C7}"/>
              </a:ext>
            </a:extLst>
          </p:cNvPr>
          <p:cNvSpPr/>
          <p:nvPr/>
        </p:nvSpPr>
        <p:spPr>
          <a:xfrm>
            <a:off x="384871" y="31888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995A80-AC97-DC82-EF54-AEF9B36CF55D}"/>
              </a:ext>
            </a:extLst>
          </p:cNvPr>
          <p:cNvSpPr/>
          <p:nvPr/>
        </p:nvSpPr>
        <p:spPr>
          <a:xfrm>
            <a:off x="2912270" y="373027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3C5DAA-6621-BB82-7836-B6A4301AEAC3}"/>
              </a:ext>
            </a:extLst>
          </p:cNvPr>
          <p:cNvSpPr/>
          <p:nvPr/>
        </p:nvSpPr>
        <p:spPr>
          <a:xfrm>
            <a:off x="7658996" y="401064"/>
            <a:ext cx="622401" cy="647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AE3CE-332A-1398-D01A-8FE732AD607D}"/>
              </a:ext>
            </a:extLst>
          </p:cNvPr>
          <p:cNvSpPr txBox="1"/>
          <p:nvPr/>
        </p:nvSpPr>
        <p:spPr>
          <a:xfrm>
            <a:off x="732400" y="127783"/>
            <a:ext cx="213872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Persons Examined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0F5DB-D7BC-9E62-D0AE-91AC73D7A53B}"/>
              </a:ext>
            </a:extLst>
          </p:cNvPr>
          <p:cNvSpPr txBox="1"/>
          <p:nvPr/>
        </p:nvSpPr>
        <p:spPr>
          <a:xfrm>
            <a:off x="3052384" y="114848"/>
            <a:ext cx="2120750" cy="276999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Females Examined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34AF1-208B-684E-3994-E90433A3A224}"/>
              </a:ext>
            </a:extLst>
          </p:cNvPr>
          <p:cNvSpPr txBox="1"/>
          <p:nvPr/>
        </p:nvSpPr>
        <p:spPr>
          <a:xfrm>
            <a:off x="7616980" y="123183"/>
            <a:ext cx="21278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Diagnosed Positive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06DE9-6279-18B6-ADFD-ED54F46B5A87}"/>
              </a:ext>
            </a:extLst>
          </p:cNvPr>
          <p:cNvSpPr txBox="1"/>
          <p:nvPr/>
        </p:nvSpPr>
        <p:spPr>
          <a:xfrm>
            <a:off x="1017531" y="367807"/>
            <a:ext cx="132957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8,29</a:t>
            </a: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32C4F-C372-AF55-BFCC-04726029590D}"/>
              </a:ext>
            </a:extLst>
          </p:cNvPr>
          <p:cNvSpPr txBox="1"/>
          <p:nvPr/>
        </p:nvSpPr>
        <p:spPr>
          <a:xfrm>
            <a:off x="3592435" y="417961"/>
            <a:ext cx="1359451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D5581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D55816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,3</a:t>
            </a:r>
            <a:r>
              <a:rPr lang="en-US" sz="3000" b="1" dirty="0">
                <a:solidFill>
                  <a:srgbClr val="D5581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D55816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6A494-8E4A-8408-A15E-4AB4648A0865}"/>
              </a:ext>
            </a:extLst>
          </p:cNvPr>
          <p:cNvSpPr txBox="1"/>
          <p:nvPr/>
        </p:nvSpPr>
        <p:spPr>
          <a:xfrm>
            <a:off x="7581278" y="429387"/>
            <a:ext cx="2250872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  3,520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19825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9E780D-9AD8-E689-67BD-0A3D195108B2}"/>
              </a:ext>
            </a:extLst>
          </p:cNvPr>
          <p:cNvSpPr txBox="1"/>
          <p:nvPr/>
        </p:nvSpPr>
        <p:spPr>
          <a:xfrm>
            <a:off x="1601609" y="1198027"/>
            <a:ext cx="4169344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Baseline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District and Gender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357D3C0-C47B-ABBF-74D3-4F7ACA04116E}"/>
              </a:ext>
            </a:extLst>
          </p:cNvPr>
          <p:cNvSpPr/>
          <p:nvPr/>
        </p:nvSpPr>
        <p:spPr>
          <a:xfrm>
            <a:off x="261576" y="3800319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2E72C-6E37-DF6C-CAC8-B26554B27799}"/>
              </a:ext>
            </a:extLst>
          </p:cNvPr>
          <p:cNvSpPr txBox="1"/>
          <p:nvPr/>
        </p:nvSpPr>
        <p:spPr>
          <a:xfrm>
            <a:off x="952981" y="3774882"/>
            <a:ext cx="404711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Baseline Results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Gender &amp; Age Group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D5C92F1-8CD4-8845-4EBD-150F840A7A9C}"/>
              </a:ext>
            </a:extLst>
          </p:cNvPr>
          <p:cNvSpPr/>
          <p:nvPr/>
        </p:nvSpPr>
        <p:spPr>
          <a:xfrm>
            <a:off x="4970170" y="3763295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675806-1900-1284-BD30-E58904994D96}"/>
              </a:ext>
            </a:extLst>
          </p:cNvPr>
          <p:cNvSpPr txBox="1"/>
          <p:nvPr/>
        </p:nvSpPr>
        <p:spPr>
          <a:xfrm>
            <a:off x="7957947" y="1185318"/>
            <a:ext cx="4065773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2024 Baseline Avg. Prevalence By District</a:t>
            </a:r>
          </a:p>
        </p:txBody>
      </p:sp>
      <p:sp>
        <p:nvSpPr>
          <p:cNvPr id="63" name="Freeform 154">
            <a:extLst>
              <a:ext uri="{FF2B5EF4-FFF2-40B4-BE49-F238E27FC236}">
                <a16:creationId xmlns:a16="http://schemas.microsoft.com/office/drawing/2014/main" id="{F5F03813-2379-1811-8222-D4AC499DEEF5}"/>
              </a:ext>
            </a:extLst>
          </p:cNvPr>
          <p:cNvSpPr>
            <a:spLocks noEditPoints="1"/>
          </p:cNvSpPr>
          <p:nvPr/>
        </p:nvSpPr>
        <p:spPr bwMode="auto">
          <a:xfrm>
            <a:off x="534064" y="509653"/>
            <a:ext cx="334275" cy="274235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4" name="Freeform 124">
            <a:extLst>
              <a:ext uri="{FF2B5EF4-FFF2-40B4-BE49-F238E27FC236}">
                <a16:creationId xmlns:a16="http://schemas.microsoft.com/office/drawing/2014/main" id="{4173DD74-C796-36F0-8512-5AA3B40C403F}"/>
              </a:ext>
            </a:extLst>
          </p:cNvPr>
          <p:cNvSpPr>
            <a:spLocks noEditPoints="1"/>
          </p:cNvSpPr>
          <p:nvPr/>
        </p:nvSpPr>
        <p:spPr bwMode="auto">
          <a:xfrm>
            <a:off x="344181" y="3882812"/>
            <a:ext cx="339725" cy="338138"/>
          </a:xfrm>
          <a:custGeom>
            <a:avLst/>
            <a:gdLst>
              <a:gd name="T0" fmla="*/ 304 w 314"/>
              <a:gd name="T1" fmla="*/ 144 h 313"/>
              <a:gd name="T2" fmla="*/ 224 w 314"/>
              <a:gd name="T3" fmla="*/ 201 h 313"/>
              <a:gd name="T4" fmla="*/ 263 w 314"/>
              <a:gd name="T5" fmla="*/ 247 h 313"/>
              <a:gd name="T6" fmla="*/ 269 w 314"/>
              <a:gd name="T7" fmla="*/ 252 h 313"/>
              <a:gd name="T8" fmla="*/ 267 w 314"/>
              <a:gd name="T9" fmla="*/ 267 h 313"/>
              <a:gd name="T10" fmla="*/ 224 w 314"/>
              <a:gd name="T11" fmla="*/ 269 h 313"/>
              <a:gd name="T12" fmla="*/ 223 w 314"/>
              <a:gd name="T13" fmla="*/ 312 h 313"/>
              <a:gd name="T14" fmla="*/ 208 w 314"/>
              <a:gd name="T15" fmla="*/ 313 h 313"/>
              <a:gd name="T16" fmla="*/ 202 w 314"/>
              <a:gd name="T17" fmla="*/ 308 h 313"/>
              <a:gd name="T18" fmla="*/ 113 w 314"/>
              <a:gd name="T19" fmla="*/ 269 h 313"/>
              <a:gd name="T20" fmla="*/ 111 w 314"/>
              <a:gd name="T21" fmla="*/ 312 h 313"/>
              <a:gd name="T22" fmla="*/ 96 w 314"/>
              <a:gd name="T23" fmla="*/ 313 h 313"/>
              <a:gd name="T24" fmla="*/ 91 w 314"/>
              <a:gd name="T25" fmla="*/ 308 h 313"/>
              <a:gd name="T26" fmla="*/ 52 w 314"/>
              <a:gd name="T27" fmla="*/ 269 h 313"/>
              <a:gd name="T28" fmla="*/ 46 w 314"/>
              <a:gd name="T29" fmla="*/ 263 h 313"/>
              <a:gd name="T30" fmla="*/ 48 w 314"/>
              <a:gd name="T31" fmla="*/ 248 h 313"/>
              <a:gd name="T32" fmla="*/ 91 w 314"/>
              <a:gd name="T33" fmla="*/ 247 h 313"/>
              <a:gd name="T34" fmla="*/ 43 w 314"/>
              <a:gd name="T35" fmla="*/ 183 h 313"/>
              <a:gd name="T36" fmla="*/ 2 w 314"/>
              <a:gd name="T37" fmla="*/ 94 h 313"/>
              <a:gd name="T38" fmla="*/ 92 w 314"/>
              <a:gd name="T39" fmla="*/ 2 h 313"/>
              <a:gd name="T40" fmla="*/ 223 w 314"/>
              <a:gd name="T41" fmla="*/ 2 h 313"/>
              <a:gd name="T42" fmla="*/ 313 w 314"/>
              <a:gd name="T43" fmla="*/ 94 h 313"/>
              <a:gd name="T44" fmla="*/ 180 w 314"/>
              <a:gd name="T45" fmla="*/ 102 h 313"/>
              <a:gd name="T46" fmla="*/ 135 w 314"/>
              <a:gd name="T47" fmla="*/ 102 h 313"/>
              <a:gd name="T48" fmla="*/ 102 w 314"/>
              <a:gd name="T49" fmla="*/ 180 h 313"/>
              <a:gd name="T50" fmla="*/ 113 w 314"/>
              <a:gd name="T51" fmla="*/ 102 h 313"/>
              <a:gd name="T52" fmla="*/ 102 w 314"/>
              <a:gd name="T53" fmla="*/ 24 h 313"/>
              <a:gd name="T54" fmla="*/ 24 w 314"/>
              <a:gd name="T55" fmla="*/ 102 h 313"/>
              <a:gd name="T56" fmla="*/ 102 w 314"/>
              <a:gd name="T57" fmla="*/ 180 h 313"/>
              <a:gd name="T58" fmla="*/ 202 w 314"/>
              <a:gd name="T59" fmla="*/ 201 h 313"/>
              <a:gd name="T60" fmla="*/ 113 w 314"/>
              <a:gd name="T61" fmla="*/ 201 h 313"/>
              <a:gd name="T62" fmla="*/ 202 w 314"/>
              <a:gd name="T63" fmla="*/ 247 h 313"/>
              <a:gd name="T64" fmla="*/ 268 w 314"/>
              <a:gd name="T65" fmla="*/ 157 h 313"/>
              <a:gd name="T66" fmla="*/ 268 w 314"/>
              <a:gd name="T67" fmla="*/ 47 h 313"/>
              <a:gd name="T68" fmla="*/ 175 w 314"/>
              <a:gd name="T69" fmla="*/ 34 h 313"/>
              <a:gd name="T70" fmla="*/ 175 w 314"/>
              <a:gd name="T71" fmla="*/ 17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14" h="313">
                <a:moveTo>
                  <a:pt x="313" y="94"/>
                </a:moveTo>
                <a:cubicBezTo>
                  <a:pt x="314" y="112"/>
                  <a:pt x="311" y="129"/>
                  <a:pt x="304" y="144"/>
                </a:cubicBezTo>
                <a:cubicBezTo>
                  <a:pt x="296" y="160"/>
                  <a:pt x="286" y="173"/>
                  <a:pt x="272" y="183"/>
                </a:cubicBezTo>
                <a:cubicBezTo>
                  <a:pt x="257" y="194"/>
                  <a:pt x="242" y="200"/>
                  <a:pt x="224" y="201"/>
                </a:cubicBezTo>
                <a:cubicBezTo>
                  <a:pt x="224" y="247"/>
                  <a:pt x="224" y="247"/>
                  <a:pt x="224" y="247"/>
                </a:cubicBezTo>
                <a:cubicBezTo>
                  <a:pt x="263" y="247"/>
                  <a:pt x="263" y="247"/>
                  <a:pt x="263" y="247"/>
                </a:cubicBezTo>
                <a:cubicBezTo>
                  <a:pt x="265" y="247"/>
                  <a:pt x="266" y="247"/>
                  <a:pt x="267" y="248"/>
                </a:cubicBezTo>
                <a:cubicBezTo>
                  <a:pt x="268" y="249"/>
                  <a:pt x="269" y="251"/>
                  <a:pt x="269" y="252"/>
                </a:cubicBezTo>
                <a:cubicBezTo>
                  <a:pt x="269" y="263"/>
                  <a:pt x="269" y="263"/>
                  <a:pt x="269" y="263"/>
                </a:cubicBezTo>
                <a:cubicBezTo>
                  <a:pt x="269" y="265"/>
                  <a:pt x="268" y="266"/>
                  <a:pt x="267" y="267"/>
                </a:cubicBezTo>
                <a:cubicBezTo>
                  <a:pt x="266" y="268"/>
                  <a:pt x="265" y="269"/>
                  <a:pt x="263" y="269"/>
                </a:cubicBezTo>
                <a:cubicBezTo>
                  <a:pt x="224" y="269"/>
                  <a:pt x="224" y="269"/>
                  <a:pt x="224" y="269"/>
                </a:cubicBezTo>
                <a:cubicBezTo>
                  <a:pt x="224" y="308"/>
                  <a:pt x="224" y="308"/>
                  <a:pt x="224" y="308"/>
                </a:cubicBezTo>
                <a:cubicBezTo>
                  <a:pt x="224" y="310"/>
                  <a:pt x="224" y="311"/>
                  <a:pt x="223" y="312"/>
                </a:cubicBezTo>
                <a:cubicBezTo>
                  <a:pt x="222" y="313"/>
                  <a:pt x="220" y="313"/>
                  <a:pt x="219" y="313"/>
                </a:cubicBezTo>
                <a:cubicBezTo>
                  <a:pt x="208" y="313"/>
                  <a:pt x="208" y="313"/>
                  <a:pt x="208" y="313"/>
                </a:cubicBezTo>
                <a:cubicBezTo>
                  <a:pt x="206" y="313"/>
                  <a:pt x="205" y="313"/>
                  <a:pt x="204" y="312"/>
                </a:cubicBezTo>
                <a:cubicBezTo>
                  <a:pt x="203" y="311"/>
                  <a:pt x="202" y="310"/>
                  <a:pt x="202" y="308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113" y="269"/>
                  <a:pt x="113" y="269"/>
                  <a:pt x="113" y="269"/>
                </a:cubicBezTo>
                <a:cubicBezTo>
                  <a:pt x="113" y="308"/>
                  <a:pt x="113" y="308"/>
                  <a:pt x="113" y="308"/>
                </a:cubicBezTo>
                <a:cubicBezTo>
                  <a:pt x="113" y="310"/>
                  <a:pt x="112" y="311"/>
                  <a:pt x="111" y="312"/>
                </a:cubicBezTo>
                <a:cubicBezTo>
                  <a:pt x="110" y="313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5" y="313"/>
                  <a:pt x="93" y="313"/>
                  <a:pt x="92" y="312"/>
                </a:cubicBezTo>
                <a:cubicBezTo>
                  <a:pt x="91" y="311"/>
                  <a:pt x="91" y="310"/>
                  <a:pt x="91" y="308"/>
                </a:cubicBezTo>
                <a:cubicBezTo>
                  <a:pt x="91" y="269"/>
                  <a:pt x="91" y="269"/>
                  <a:pt x="91" y="269"/>
                </a:cubicBezTo>
                <a:cubicBezTo>
                  <a:pt x="52" y="269"/>
                  <a:pt x="52" y="269"/>
                  <a:pt x="52" y="269"/>
                </a:cubicBezTo>
                <a:cubicBezTo>
                  <a:pt x="50" y="269"/>
                  <a:pt x="49" y="268"/>
                  <a:pt x="48" y="267"/>
                </a:cubicBezTo>
                <a:cubicBezTo>
                  <a:pt x="47" y="266"/>
                  <a:pt x="46" y="265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1"/>
                  <a:pt x="47" y="249"/>
                  <a:pt x="48" y="248"/>
                </a:cubicBezTo>
                <a:cubicBezTo>
                  <a:pt x="49" y="247"/>
                  <a:pt x="50" y="247"/>
                  <a:pt x="52" y="247"/>
                </a:cubicBezTo>
                <a:cubicBezTo>
                  <a:pt x="91" y="247"/>
                  <a:pt x="91" y="247"/>
                  <a:pt x="91" y="247"/>
                </a:cubicBezTo>
                <a:cubicBezTo>
                  <a:pt x="91" y="201"/>
                  <a:pt x="91" y="201"/>
                  <a:pt x="91" y="201"/>
                </a:cubicBezTo>
                <a:cubicBezTo>
                  <a:pt x="73" y="200"/>
                  <a:pt x="57" y="194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9"/>
                  <a:pt x="0" y="112"/>
                  <a:pt x="2" y="94"/>
                </a:cubicBezTo>
                <a:cubicBezTo>
                  <a:pt x="4" y="70"/>
                  <a:pt x="13" y="49"/>
                  <a:pt x="30" y="32"/>
                </a:cubicBezTo>
                <a:cubicBezTo>
                  <a:pt x="48" y="14"/>
                  <a:pt x="68" y="4"/>
                  <a:pt x="92" y="2"/>
                </a:cubicBezTo>
                <a:cubicBezTo>
                  <a:pt x="116" y="0"/>
                  <a:pt x="138" y="5"/>
                  <a:pt x="157" y="18"/>
                </a:cubicBezTo>
                <a:cubicBezTo>
                  <a:pt x="177" y="5"/>
                  <a:pt x="199" y="0"/>
                  <a:pt x="223" y="2"/>
                </a:cubicBezTo>
                <a:cubicBezTo>
                  <a:pt x="247" y="4"/>
                  <a:pt x="267" y="14"/>
                  <a:pt x="284" y="32"/>
                </a:cubicBezTo>
                <a:cubicBezTo>
                  <a:pt x="302" y="49"/>
                  <a:pt x="311" y="70"/>
                  <a:pt x="313" y="94"/>
                </a:cubicBezTo>
                <a:close/>
                <a:moveTo>
                  <a:pt x="157" y="156"/>
                </a:moveTo>
                <a:cubicBezTo>
                  <a:pt x="172" y="141"/>
                  <a:pt x="180" y="123"/>
                  <a:pt x="180" y="102"/>
                </a:cubicBezTo>
                <a:cubicBezTo>
                  <a:pt x="180" y="81"/>
                  <a:pt x="172" y="63"/>
                  <a:pt x="157" y="47"/>
                </a:cubicBezTo>
                <a:cubicBezTo>
                  <a:pt x="143" y="63"/>
                  <a:pt x="135" y="81"/>
                  <a:pt x="135" y="102"/>
                </a:cubicBezTo>
                <a:cubicBezTo>
                  <a:pt x="135" y="123"/>
                  <a:pt x="143" y="141"/>
                  <a:pt x="157" y="156"/>
                </a:cubicBezTo>
                <a:close/>
                <a:moveTo>
                  <a:pt x="102" y="180"/>
                </a:moveTo>
                <a:cubicBezTo>
                  <a:pt x="115" y="180"/>
                  <a:pt x="128" y="176"/>
                  <a:pt x="140" y="170"/>
                </a:cubicBezTo>
                <a:cubicBezTo>
                  <a:pt x="122" y="151"/>
                  <a:pt x="113" y="128"/>
                  <a:pt x="113" y="102"/>
                </a:cubicBezTo>
                <a:cubicBezTo>
                  <a:pt x="113" y="76"/>
                  <a:pt x="122" y="53"/>
                  <a:pt x="140" y="34"/>
                </a:cubicBezTo>
                <a:cubicBezTo>
                  <a:pt x="128" y="27"/>
                  <a:pt x="115" y="24"/>
                  <a:pt x="102" y="24"/>
                </a:cubicBezTo>
                <a:cubicBezTo>
                  <a:pt x="80" y="24"/>
                  <a:pt x="62" y="31"/>
                  <a:pt x="47" y="47"/>
                </a:cubicBezTo>
                <a:cubicBezTo>
                  <a:pt x="31" y="62"/>
                  <a:pt x="24" y="80"/>
                  <a:pt x="24" y="102"/>
                </a:cubicBezTo>
                <a:cubicBezTo>
                  <a:pt x="24" y="123"/>
                  <a:pt x="31" y="142"/>
                  <a:pt x="47" y="157"/>
                </a:cubicBezTo>
                <a:cubicBezTo>
                  <a:pt x="62" y="172"/>
                  <a:pt x="80" y="180"/>
                  <a:pt x="102" y="180"/>
                </a:cubicBezTo>
                <a:close/>
                <a:moveTo>
                  <a:pt x="202" y="247"/>
                </a:moveTo>
                <a:cubicBezTo>
                  <a:pt x="202" y="201"/>
                  <a:pt x="202" y="201"/>
                  <a:pt x="202" y="201"/>
                </a:cubicBezTo>
                <a:cubicBezTo>
                  <a:pt x="186" y="200"/>
                  <a:pt x="171" y="194"/>
                  <a:pt x="157" y="185"/>
                </a:cubicBezTo>
                <a:cubicBezTo>
                  <a:pt x="144" y="194"/>
                  <a:pt x="129" y="200"/>
                  <a:pt x="113" y="201"/>
                </a:cubicBezTo>
                <a:cubicBezTo>
                  <a:pt x="113" y="247"/>
                  <a:pt x="113" y="247"/>
                  <a:pt x="113" y="247"/>
                </a:cubicBezTo>
                <a:lnTo>
                  <a:pt x="202" y="247"/>
                </a:lnTo>
                <a:close/>
                <a:moveTo>
                  <a:pt x="213" y="180"/>
                </a:moveTo>
                <a:cubicBezTo>
                  <a:pt x="235" y="180"/>
                  <a:pt x="253" y="172"/>
                  <a:pt x="268" y="157"/>
                </a:cubicBezTo>
                <a:cubicBezTo>
                  <a:pt x="284" y="142"/>
                  <a:pt x="291" y="123"/>
                  <a:pt x="291" y="102"/>
                </a:cubicBezTo>
                <a:cubicBezTo>
                  <a:pt x="291" y="80"/>
                  <a:pt x="284" y="62"/>
                  <a:pt x="268" y="47"/>
                </a:cubicBezTo>
                <a:cubicBezTo>
                  <a:pt x="253" y="31"/>
                  <a:pt x="235" y="24"/>
                  <a:pt x="213" y="24"/>
                </a:cubicBezTo>
                <a:cubicBezTo>
                  <a:pt x="200" y="24"/>
                  <a:pt x="187" y="27"/>
                  <a:pt x="175" y="34"/>
                </a:cubicBezTo>
                <a:cubicBezTo>
                  <a:pt x="193" y="53"/>
                  <a:pt x="202" y="76"/>
                  <a:pt x="202" y="102"/>
                </a:cubicBezTo>
                <a:cubicBezTo>
                  <a:pt x="202" y="128"/>
                  <a:pt x="193" y="151"/>
                  <a:pt x="175" y="170"/>
                </a:cubicBezTo>
                <a:cubicBezTo>
                  <a:pt x="187" y="176"/>
                  <a:pt x="200" y="180"/>
                  <a:pt x="213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41730-0103-67AB-736D-F13F3EAE966D}"/>
              </a:ext>
            </a:extLst>
          </p:cNvPr>
          <p:cNvSpPr/>
          <p:nvPr/>
        </p:nvSpPr>
        <p:spPr>
          <a:xfrm>
            <a:off x="5296331" y="87100"/>
            <a:ext cx="2230756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3AE40-3CCA-6316-A8DC-2F5B1D06EE18}"/>
              </a:ext>
            </a:extLst>
          </p:cNvPr>
          <p:cNvSpPr txBox="1"/>
          <p:nvPr/>
        </p:nvSpPr>
        <p:spPr>
          <a:xfrm>
            <a:off x="5350380" y="80004"/>
            <a:ext cx="225087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Males Examined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EA8458-A7A9-2CEE-6D34-66112C753C32}"/>
              </a:ext>
            </a:extLst>
          </p:cNvPr>
          <p:cNvSpPr txBox="1"/>
          <p:nvPr/>
        </p:nvSpPr>
        <p:spPr>
          <a:xfrm>
            <a:off x="6068702" y="412167"/>
            <a:ext cx="133973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3,957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5DE980-6F72-62B9-0A15-755A156D02A2}"/>
              </a:ext>
            </a:extLst>
          </p:cNvPr>
          <p:cNvSpPr/>
          <p:nvPr/>
        </p:nvSpPr>
        <p:spPr>
          <a:xfrm>
            <a:off x="5372587" y="38027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7" name="Plus Sign 36">
            <a:extLst>
              <a:ext uri="{FF2B5EF4-FFF2-40B4-BE49-F238E27FC236}">
                <a16:creationId xmlns:a16="http://schemas.microsoft.com/office/drawing/2014/main" id="{458395F9-52CF-9BB1-E5CD-510A70B04BCC}"/>
              </a:ext>
            </a:extLst>
          </p:cNvPr>
          <p:cNvSpPr/>
          <p:nvPr/>
        </p:nvSpPr>
        <p:spPr>
          <a:xfrm>
            <a:off x="7822810" y="541807"/>
            <a:ext cx="288660" cy="3442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245289-B55D-50BE-64C5-8A66BEFE62E0}"/>
              </a:ext>
            </a:extLst>
          </p:cNvPr>
          <p:cNvSpPr/>
          <p:nvPr/>
        </p:nvSpPr>
        <p:spPr>
          <a:xfrm>
            <a:off x="9781122" y="94793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ED51A8-17E8-617B-B28A-7609DC081E2B}"/>
              </a:ext>
            </a:extLst>
          </p:cNvPr>
          <p:cNvSpPr txBox="1"/>
          <p:nvPr/>
        </p:nvSpPr>
        <p:spPr>
          <a:xfrm>
            <a:off x="9838513" y="163390"/>
            <a:ext cx="2209999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Baseline Avg. Prevalence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32C8D-0F8B-AC68-5006-DB57A80D7D84}"/>
              </a:ext>
            </a:extLst>
          </p:cNvPr>
          <p:cNvSpPr txBox="1"/>
          <p:nvPr/>
        </p:nvSpPr>
        <p:spPr>
          <a:xfrm>
            <a:off x="10025497" y="458198"/>
            <a:ext cx="2350323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42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1982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.43%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6B35D5A-05DE-F578-71BB-637F5E236D0A}"/>
              </a:ext>
            </a:extLst>
          </p:cNvPr>
          <p:cNvSpPr/>
          <p:nvPr/>
        </p:nvSpPr>
        <p:spPr>
          <a:xfrm>
            <a:off x="9901909" y="415844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28D4C5-F986-2C96-694F-1A25E1397A00}"/>
              </a:ext>
            </a:extLst>
          </p:cNvPr>
          <p:cNvSpPr>
            <a:spLocks noEditPoints="1"/>
          </p:cNvSpPr>
          <p:nvPr/>
        </p:nvSpPr>
        <p:spPr bwMode="auto">
          <a:xfrm>
            <a:off x="5505825" y="549471"/>
            <a:ext cx="343930" cy="341168"/>
          </a:xfrm>
          <a:custGeom>
            <a:avLst/>
            <a:gdLst>
              <a:gd name="T0" fmla="*/ 237 w 331"/>
              <a:gd name="T1" fmla="*/ 6 h 330"/>
              <a:gd name="T2" fmla="*/ 238 w 331"/>
              <a:gd name="T3" fmla="*/ 2 h 330"/>
              <a:gd name="T4" fmla="*/ 243 w 331"/>
              <a:gd name="T5" fmla="*/ 0 h 330"/>
              <a:gd name="T6" fmla="*/ 319 w 331"/>
              <a:gd name="T7" fmla="*/ 0 h 330"/>
              <a:gd name="T8" fmla="*/ 327 w 331"/>
              <a:gd name="T9" fmla="*/ 4 h 330"/>
              <a:gd name="T10" fmla="*/ 331 w 331"/>
              <a:gd name="T11" fmla="*/ 12 h 330"/>
              <a:gd name="T12" fmla="*/ 331 w 331"/>
              <a:gd name="T13" fmla="*/ 88 h 330"/>
              <a:gd name="T14" fmla="*/ 329 w 331"/>
              <a:gd name="T15" fmla="*/ 92 h 330"/>
              <a:gd name="T16" fmla="*/ 325 w 331"/>
              <a:gd name="T17" fmla="*/ 94 h 330"/>
              <a:gd name="T18" fmla="*/ 313 w 331"/>
              <a:gd name="T19" fmla="*/ 94 h 330"/>
              <a:gd name="T20" fmla="*/ 309 w 331"/>
              <a:gd name="T21" fmla="*/ 92 h 330"/>
              <a:gd name="T22" fmla="*/ 307 w 331"/>
              <a:gd name="T23" fmla="*/ 88 h 330"/>
              <a:gd name="T24" fmla="*/ 307 w 331"/>
              <a:gd name="T25" fmla="*/ 40 h 330"/>
              <a:gd name="T26" fmla="*/ 230 w 331"/>
              <a:gd name="T27" fmla="*/ 117 h 330"/>
              <a:gd name="T28" fmla="*/ 254 w 331"/>
              <a:gd name="T29" fmla="*/ 161 h 330"/>
              <a:gd name="T30" fmla="*/ 260 w 331"/>
              <a:gd name="T31" fmla="*/ 211 h 330"/>
              <a:gd name="T32" fmla="*/ 223 w 331"/>
              <a:gd name="T33" fmla="*/ 291 h 330"/>
              <a:gd name="T34" fmla="*/ 144 w 331"/>
              <a:gd name="T35" fmla="*/ 328 h 330"/>
              <a:gd name="T36" fmla="*/ 87 w 331"/>
              <a:gd name="T37" fmla="*/ 321 h 330"/>
              <a:gd name="T38" fmla="*/ 39 w 331"/>
              <a:gd name="T39" fmla="*/ 291 h 330"/>
              <a:gd name="T40" fmla="*/ 10 w 331"/>
              <a:gd name="T41" fmla="*/ 244 h 330"/>
              <a:gd name="T42" fmla="*/ 3 w 331"/>
              <a:gd name="T43" fmla="*/ 187 h 330"/>
              <a:gd name="T44" fmla="*/ 40 w 331"/>
              <a:gd name="T45" fmla="*/ 108 h 330"/>
              <a:gd name="T46" fmla="*/ 119 w 331"/>
              <a:gd name="T47" fmla="*/ 71 h 330"/>
              <a:gd name="T48" fmla="*/ 170 w 331"/>
              <a:gd name="T49" fmla="*/ 77 h 330"/>
              <a:gd name="T50" fmla="*/ 214 w 331"/>
              <a:gd name="T51" fmla="*/ 101 h 330"/>
              <a:gd name="T52" fmla="*/ 290 w 331"/>
              <a:gd name="T53" fmla="*/ 24 h 330"/>
              <a:gd name="T54" fmla="*/ 243 w 331"/>
              <a:gd name="T55" fmla="*/ 24 h 330"/>
              <a:gd name="T56" fmla="*/ 238 w 331"/>
              <a:gd name="T57" fmla="*/ 22 h 330"/>
              <a:gd name="T58" fmla="*/ 237 w 331"/>
              <a:gd name="T59" fmla="*/ 18 h 330"/>
              <a:gd name="T60" fmla="*/ 237 w 331"/>
              <a:gd name="T61" fmla="*/ 6 h 330"/>
              <a:gd name="T62" fmla="*/ 131 w 331"/>
              <a:gd name="T63" fmla="*/ 306 h 330"/>
              <a:gd name="T64" fmla="*/ 172 w 331"/>
              <a:gd name="T65" fmla="*/ 297 h 330"/>
              <a:gd name="T66" fmla="*/ 206 w 331"/>
              <a:gd name="T67" fmla="*/ 275 h 330"/>
              <a:gd name="T68" fmla="*/ 228 w 331"/>
              <a:gd name="T69" fmla="*/ 241 h 330"/>
              <a:gd name="T70" fmla="*/ 237 w 331"/>
              <a:gd name="T71" fmla="*/ 200 h 330"/>
              <a:gd name="T72" fmla="*/ 228 w 331"/>
              <a:gd name="T73" fmla="*/ 159 h 330"/>
              <a:gd name="T74" fmla="*/ 206 w 331"/>
              <a:gd name="T75" fmla="*/ 125 h 330"/>
              <a:gd name="T76" fmla="*/ 172 w 331"/>
              <a:gd name="T77" fmla="*/ 102 h 330"/>
              <a:gd name="T78" fmla="*/ 131 w 331"/>
              <a:gd name="T79" fmla="*/ 94 h 330"/>
              <a:gd name="T80" fmla="*/ 90 w 331"/>
              <a:gd name="T81" fmla="*/ 102 h 330"/>
              <a:gd name="T82" fmla="*/ 56 w 331"/>
              <a:gd name="T83" fmla="*/ 125 h 330"/>
              <a:gd name="T84" fmla="*/ 34 w 331"/>
              <a:gd name="T85" fmla="*/ 159 h 330"/>
              <a:gd name="T86" fmla="*/ 25 w 331"/>
              <a:gd name="T87" fmla="*/ 200 h 330"/>
              <a:gd name="T88" fmla="*/ 34 w 331"/>
              <a:gd name="T89" fmla="*/ 241 h 330"/>
              <a:gd name="T90" fmla="*/ 56 w 331"/>
              <a:gd name="T91" fmla="*/ 275 h 330"/>
              <a:gd name="T92" fmla="*/ 90 w 331"/>
              <a:gd name="T93" fmla="*/ 297 h 330"/>
              <a:gd name="T94" fmla="*/ 131 w 331"/>
              <a:gd name="T95" fmla="*/ 306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1" h="330">
                <a:moveTo>
                  <a:pt x="237" y="6"/>
                </a:moveTo>
                <a:cubicBezTo>
                  <a:pt x="237" y="4"/>
                  <a:pt x="237" y="3"/>
                  <a:pt x="238" y="2"/>
                </a:cubicBezTo>
                <a:cubicBezTo>
                  <a:pt x="239" y="1"/>
                  <a:pt x="241" y="0"/>
                  <a:pt x="243" y="0"/>
                </a:cubicBezTo>
                <a:cubicBezTo>
                  <a:pt x="319" y="0"/>
                  <a:pt x="319" y="0"/>
                  <a:pt x="319" y="0"/>
                </a:cubicBezTo>
                <a:cubicBezTo>
                  <a:pt x="322" y="0"/>
                  <a:pt x="325" y="1"/>
                  <a:pt x="327" y="4"/>
                </a:cubicBezTo>
                <a:cubicBezTo>
                  <a:pt x="329" y="6"/>
                  <a:pt x="331" y="9"/>
                  <a:pt x="331" y="12"/>
                </a:cubicBezTo>
                <a:cubicBezTo>
                  <a:pt x="331" y="88"/>
                  <a:pt x="331" y="88"/>
                  <a:pt x="331" y="88"/>
                </a:cubicBezTo>
                <a:cubicBezTo>
                  <a:pt x="331" y="90"/>
                  <a:pt x="330" y="91"/>
                  <a:pt x="329" y="92"/>
                </a:cubicBezTo>
                <a:cubicBezTo>
                  <a:pt x="328" y="94"/>
                  <a:pt x="326" y="94"/>
                  <a:pt x="325" y="94"/>
                </a:cubicBezTo>
                <a:cubicBezTo>
                  <a:pt x="313" y="94"/>
                  <a:pt x="313" y="94"/>
                  <a:pt x="313" y="94"/>
                </a:cubicBezTo>
                <a:cubicBezTo>
                  <a:pt x="311" y="94"/>
                  <a:pt x="310" y="94"/>
                  <a:pt x="309" y="92"/>
                </a:cubicBezTo>
                <a:cubicBezTo>
                  <a:pt x="308" y="91"/>
                  <a:pt x="307" y="90"/>
                  <a:pt x="307" y="88"/>
                </a:cubicBezTo>
                <a:cubicBezTo>
                  <a:pt x="307" y="40"/>
                  <a:pt x="307" y="40"/>
                  <a:pt x="307" y="40"/>
                </a:cubicBezTo>
                <a:cubicBezTo>
                  <a:pt x="230" y="117"/>
                  <a:pt x="230" y="117"/>
                  <a:pt x="230" y="117"/>
                </a:cubicBezTo>
                <a:cubicBezTo>
                  <a:pt x="241" y="130"/>
                  <a:pt x="249" y="144"/>
                  <a:pt x="254" y="161"/>
                </a:cubicBezTo>
                <a:cubicBezTo>
                  <a:pt x="259" y="177"/>
                  <a:pt x="261" y="194"/>
                  <a:pt x="260" y="211"/>
                </a:cubicBezTo>
                <a:cubicBezTo>
                  <a:pt x="257" y="242"/>
                  <a:pt x="245" y="268"/>
                  <a:pt x="223" y="291"/>
                </a:cubicBezTo>
                <a:cubicBezTo>
                  <a:pt x="201" y="313"/>
                  <a:pt x="175" y="325"/>
                  <a:pt x="144" y="328"/>
                </a:cubicBezTo>
                <a:cubicBezTo>
                  <a:pt x="124" y="330"/>
                  <a:pt x="105" y="328"/>
                  <a:pt x="87" y="321"/>
                </a:cubicBezTo>
                <a:cubicBezTo>
                  <a:pt x="68" y="314"/>
                  <a:pt x="52" y="304"/>
                  <a:pt x="39" y="291"/>
                </a:cubicBezTo>
                <a:cubicBezTo>
                  <a:pt x="27" y="278"/>
                  <a:pt x="17" y="263"/>
                  <a:pt x="10" y="244"/>
                </a:cubicBezTo>
                <a:cubicBezTo>
                  <a:pt x="3" y="226"/>
                  <a:pt x="0" y="207"/>
                  <a:pt x="3" y="187"/>
                </a:cubicBezTo>
                <a:cubicBezTo>
                  <a:pt x="6" y="156"/>
                  <a:pt x="18" y="130"/>
                  <a:pt x="40" y="108"/>
                </a:cubicBezTo>
                <a:cubicBezTo>
                  <a:pt x="62" y="86"/>
                  <a:pt x="89" y="74"/>
                  <a:pt x="119" y="71"/>
                </a:cubicBezTo>
                <a:cubicBezTo>
                  <a:pt x="137" y="70"/>
                  <a:pt x="154" y="72"/>
                  <a:pt x="170" y="77"/>
                </a:cubicBezTo>
                <a:cubicBezTo>
                  <a:pt x="186" y="82"/>
                  <a:pt x="201" y="90"/>
                  <a:pt x="214" y="101"/>
                </a:cubicBezTo>
                <a:cubicBezTo>
                  <a:pt x="290" y="24"/>
                  <a:pt x="290" y="24"/>
                  <a:pt x="290" y="24"/>
                </a:cubicBezTo>
                <a:cubicBezTo>
                  <a:pt x="243" y="24"/>
                  <a:pt x="243" y="24"/>
                  <a:pt x="243" y="24"/>
                </a:cubicBezTo>
                <a:cubicBezTo>
                  <a:pt x="241" y="24"/>
                  <a:pt x="239" y="23"/>
                  <a:pt x="238" y="22"/>
                </a:cubicBezTo>
                <a:cubicBezTo>
                  <a:pt x="237" y="21"/>
                  <a:pt x="237" y="20"/>
                  <a:pt x="237" y="18"/>
                </a:cubicBezTo>
                <a:lnTo>
                  <a:pt x="237" y="6"/>
                </a:lnTo>
                <a:close/>
                <a:moveTo>
                  <a:pt x="131" y="306"/>
                </a:moveTo>
                <a:cubicBezTo>
                  <a:pt x="145" y="306"/>
                  <a:pt x="159" y="303"/>
                  <a:pt x="172" y="297"/>
                </a:cubicBezTo>
                <a:cubicBezTo>
                  <a:pt x="185" y="292"/>
                  <a:pt x="196" y="284"/>
                  <a:pt x="206" y="275"/>
                </a:cubicBezTo>
                <a:cubicBezTo>
                  <a:pt x="215" y="265"/>
                  <a:pt x="223" y="254"/>
                  <a:pt x="228" y="241"/>
                </a:cubicBezTo>
                <a:cubicBezTo>
                  <a:pt x="234" y="228"/>
                  <a:pt x="237" y="214"/>
                  <a:pt x="237" y="200"/>
                </a:cubicBezTo>
                <a:cubicBezTo>
                  <a:pt x="237" y="186"/>
                  <a:pt x="234" y="172"/>
                  <a:pt x="228" y="159"/>
                </a:cubicBezTo>
                <a:cubicBezTo>
                  <a:pt x="223" y="146"/>
                  <a:pt x="215" y="135"/>
                  <a:pt x="206" y="125"/>
                </a:cubicBezTo>
                <a:cubicBezTo>
                  <a:pt x="196" y="116"/>
                  <a:pt x="185" y="108"/>
                  <a:pt x="172" y="102"/>
                </a:cubicBezTo>
                <a:cubicBezTo>
                  <a:pt x="159" y="97"/>
                  <a:pt x="145" y="94"/>
                  <a:pt x="131" y="94"/>
                </a:cubicBezTo>
                <a:cubicBezTo>
                  <a:pt x="117" y="94"/>
                  <a:pt x="103" y="97"/>
                  <a:pt x="90" y="102"/>
                </a:cubicBezTo>
                <a:cubicBezTo>
                  <a:pt x="77" y="108"/>
                  <a:pt x="66" y="116"/>
                  <a:pt x="56" y="125"/>
                </a:cubicBezTo>
                <a:cubicBezTo>
                  <a:pt x="47" y="135"/>
                  <a:pt x="39" y="146"/>
                  <a:pt x="34" y="159"/>
                </a:cubicBezTo>
                <a:cubicBezTo>
                  <a:pt x="28" y="172"/>
                  <a:pt x="25" y="186"/>
                  <a:pt x="25" y="200"/>
                </a:cubicBezTo>
                <a:cubicBezTo>
                  <a:pt x="25" y="214"/>
                  <a:pt x="28" y="228"/>
                  <a:pt x="34" y="241"/>
                </a:cubicBezTo>
                <a:cubicBezTo>
                  <a:pt x="39" y="254"/>
                  <a:pt x="47" y="265"/>
                  <a:pt x="56" y="275"/>
                </a:cubicBezTo>
                <a:cubicBezTo>
                  <a:pt x="66" y="284"/>
                  <a:pt x="77" y="292"/>
                  <a:pt x="90" y="297"/>
                </a:cubicBezTo>
                <a:cubicBezTo>
                  <a:pt x="103" y="303"/>
                  <a:pt x="117" y="306"/>
                  <a:pt x="131" y="3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1" name="Freeform 123">
            <a:extLst>
              <a:ext uri="{FF2B5EF4-FFF2-40B4-BE49-F238E27FC236}">
                <a16:creationId xmlns:a16="http://schemas.microsoft.com/office/drawing/2014/main" id="{47511964-B5FB-28DC-5A21-B9546DFB174A}"/>
              </a:ext>
            </a:extLst>
          </p:cNvPr>
          <p:cNvSpPr>
            <a:spLocks noEditPoints="1"/>
          </p:cNvSpPr>
          <p:nvPr/>
        </p:nvSpPr>
        <p:spPr bwMode="auto">
          <a:xfrm>
            <a:off x="3106133" y="533267"/>
            <a:ext cx="217488" cy="338138"/>
          </a:xfrm>
          <a:custGeom>
            <a:avLst/>
            <a:gdLst>
              <a:gd name="T0" fmla="*/ 202 w 202"/>
              <a:gd name="T1" fmla="*/ 101 h 313"/>
              <a:gd name="T2" fmla="*/ 176 w 202"/>
              <a:gd name="T3" fmla="*/ 168 h 313"/>
              <a:gd name="T4" fmla="*/ 113 w 202"/>
              <a:gd name="T5" fmla="*/ 201 h 313"/>
              <a:gd name="T6" fmla="*/ 113 w 202"/>
              <a:gd name="T7" fmla="*/ 246 h 313"/>
              <a:gd name="T8" fmla="*/ 152 w 202"/>
              <a:gd name="T9" fmla="*/ 246 h 313"/>
              <a:gd name="T10" fmla="*/ 156 w 202"/>
              <a:gd name="T11" fmla="*/ 248 h 313"/>
              <a:gd name="T12" fmla="*/ 157 w 202"/>
              <a:gd name="T13" fmla="*/ 252 h 313"/>
              <a:gd name="T14" fmla="*/ 157 w 202"/>
              <a:gd name="T15" fmla="*/ 263 h 313"/>
              <a:gd name="T16" fmla="*/ 156 w 202"/>
              <a:gd name="T17" fmla="*/ 267 h 313"/>
              <a:gd name="T18" fmla="*/ 152 w 202"/>
              <a:gd name="T19" fmla="*/ 268 h 313"/>
              <a:gd name="T20" fmla="*/ 113 w 202"/>
              <a:gd name="T21" fmla="*/ 268 h 313"/>
              <a:gd name="T22" fmla="*/ 113 w 202"/>
              <a:gd name="T23" fmla="*/ 307 h 313"/>
              <a:gd name="T24" fmla="*/ 111 w 202"/>
              <a:gd name="T25" fmla="*/ 311 h 313"/>
              <a:gd name="T26" fmla="*/ 107 w 202"/>
              <a:gd name="T27" fmla="*/ 313 h 313"/>
              <a:gd name="T28" fmla="*/ 96 w 202"/>
              <a:gd name="T29" fmla="*/ 313 h 313"/>
              <a:gd name="T30" fmla="*/ 92 w 202"/>
              <a:gd name="T31" fmla="*/ 311 h 313"/>
              <a:gd name="T32" fmla="*/ 90 w 202"/>
              <a:gd name="T33" fmla="*/ 307 h 313"/>
              <a:gd name="T34" fmla="*/ 90 w 202"/>
              <a:gd name="T35" fmla="*/ 268 h 313"/>
              <a:gd name="T36" fmla="*/ 51 w 202"/>
              <a:gd name="T37" fmla="*/ 268 h 313"/>
              <a:gd name="T38" fmla="*/ 47 w 202"/>
              <a:gd name="T39" fmla="*/ 267 h 313"/>
              <a:gd name="T40" fmla="*/ 46 w 202"/>
              <a:gd name="T41" fmla="*/ 263 h 313"/>
              <a:gd name="T42" fmla="*/ 46 w 202"/>
              <a:gd name="T43" fmla="*/ 252 h 313"/>
              <a:gd name="T44" fmla="*/ 47 w 202"/>
              <a:gd name="T45" fmla="*/ 248 h 313"/>
              <a:gd name="T46" fmla="*/ 51 w 202"/>
              <a:gd name="T47" fmla="*/ 246 h 313"/>
              <a:gd name="T48" fmla="*/ 90 w 202"/>
              <a:gd name="T49" fmla="*/ 246 h 313"/>
              <a:gd name="T50" fmla="*/ 90 w 202"/>
              <a:gd name="T51" fmla="*/ 201 h 313"/>
              <a:gd name="T52" fmla="*/ 43 w 202"/>
              <a:gd name="T53" fmla="*/ 183 h 313"/>
              <a:gd name="T54" fmla="*/ 11 w 202"/>
              <a:gd name="T55" fmla="*/ 144 h 313"/>
              <a:gd name="T56" fmla="*/ 2 w 202"/>
              <a:gd name="T57" fmla="*/ 93 h 313"/>
              <a:gd name="T58" fmla="*/ 16 w 202"/>
              <a:gd name="T59" fmla="*/ 50 h 313"/>
              <a:gd name="T60" fmla="*/ 47 w 202"/>
              <a:gd name="T61" fmla="*/ 17 h 313"/>
              <a:gd name="T62" fmla="*/ 90 w 202"/>
              <a:gd name="T63" fmla="*/ 2 h 313"/>
              <a:gd name="T64" fmla="*/ 145 w 202"/>
              <a:gd name="T65" fmla="*/ 11 h 313"/>
              <a:gd name="T66" fmla="*/ 187 w 202"/>
              <a:gd name="T67" fmla="*/ 48 h 313"/>
              <a:gd name="T68" fmla="*/ 202 w 202"/>
              <a:gd name="T69" fmla="*/ 101 h 313"/>
              <a:gd name="T70" fmla="*/ 23 w 202"/>
              <a:gd name="T71" fmla="*/ 101 h 313"/>
              <a:gd name="T72" fmla="*/ 46 w 202"/>
              <a:gd name="T73" fmla="*/ 156 h 313"/>
              <a:gd name="T74" fmla="*/ 101 w 202"/>
              <a:gd name="T75" fmla="*/ 179 h 313"/>
              <a:gd name="T76" fmla="*/ 157 w 202"/>
              <a:gd name="T77" fmla="*/ 156 h 313"/>
              <a:gd name="T78" fmla="*/ 179 w 202"/>
              <a:gd name="T79" fmla="*/ 101 h 313"/>
              <a:gd name="T80" fmla="*/ 157 w 202"/>
              <a:gd name="T81" fmla="*/ 46 h 313"/>
              <a:gd name="T82" fmla="*/ 101 w 202"/>
              <a:gd name="T83" fmla="*/ 23 h 313"/>
              <a:gd name="T84" fmla="*/ 46 w 202"/>
              <a:gd name="T85" fmla="*/ 46 h 313"/>
              <a:gd name="T86" fmla="*/ 23 w 202"/>
              <a:gd name="T87" fmla="*/ 101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2" h="313">
                <a:moveTo>
                  <a:pt x="202" y="101"/>
                </a:moveTo>
                <a:cubicBezTo>
                  <a:pt x="202" y="127"/>
                  <a:pt x="193" y="149"/>
                  <a:pt x="176" y="168"/>
                </a:cubicBezTo>
                <a:cubicBezTo>
                  <a:pt x="159" y="187"/>
                  <a:pt x="138" y="198"/>
                  <a:pt x="113" y="201"/>
                </a:cubicBezTo>
                <a:cubicBezTo>
                  <a:pt x="113" y="246"/>
                  <a:pt x="113" y="246"/>
                  <a:pt x="113" y="246"/>
                </a:cubicBezTo>
                <a:cubicBezTo>
                  <a:pt x="152" y="246"/>
                  <a:pt x="152" y="246"/>
                  <a:pt x="152" y="246"/>
                </a:cubicBezTo>
                <a:cubicBezTo>
                  <a:pt x="153" y="246"/>
                  <a:pt x="155" y="247"/>
                  <a:pt x="156" y="248"/>
                </a:cubicBezTo>
                <a:cubicBezTo>
                  <a:pt x="157" y="249"/>
                  <a:pt x="157" y="250"/>
                  <a:pt x="157" y="252"/>
                </a:cubicBezTo>
                <a:cubicBezTo>
                  <a:pt x="157" y="263"/>
                  <a:pt x="157" y="263"/>
                  <a:pt x="157" y="263"/>
                </a:cubicBezTo>
                <a:cubicBezTo>
                  <a:pt x="157" y="264"/>
                  <a:pt x="157" y="266"/>
                  <a:pt x="156" y="267"/>
                </a:cubicBezTo>
                <a:cubicBezTo>
                  <a:pt x="155" y="268"/>
                  <a:pt x="153" y="268"/>
                  <a:pt x="152" y="268"/>
                </a:cubicBezTo>
                <a:cubicBezTo>
                  <a:pt x="113" y="268"/>
                  <a:pt x="113" y="268"/>
                  <a:pt x="113" y="268"/>
                </a:cubicBezTo>
                <a:cubicBezTo>
                  <a:pt x="113" y="307"/>
                  <a:pt x="113" y="307"/>
                  <a:pt x="113" y="307"/>
                </a:cubicBezTo>
                <a:cubicBezTo>
                  <a:pt x="113" y="309"/>
                  <a:pt x="112" y="310"/>
                  <a:pt x="111" y="311"/>
                </a:cubicBezTo>
                <a:cubicBezTo>
                  <a:pt x="110" y="312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4" y="313"/>
                  <a:pt x="93" y="312"/>
                  <a:pt x="92" y="311"/>
                </a:cubicBezTo>
                <a:cubicBezTo>
                  <a:pt x="91" y="310"/>
                  <a:pt x="90" y="309"/>
                  <a:pt x="90" y="307"/>
                </a:cubicBezTo>
                <a:cubicBezTo>
                  <a:pt x="90" y="268"/>
                  <a:pt x="90" y="268"/>
                  <a:pt x="90" y="268"/>
                </a:cubicBezTo>
                <a:cubicBezTo>
                  <a:pt x="51" y="268"/>
                  <a:pt x="51" y="268"/>
                  <a:pt x="51" y="268"/>
                </a:cubicBezTo>
                <a:cubicBezTo>
                  <a:pt x="50" y="268"/>
                  <a:pt x="48" y="268"/>
                  <a:pt x="47" y="267"/>
                </a:cubicBezTo>
                <a:cubicBezTo>
                  <a:pt x="46" y="266"/>
                  <a:pt x="46" y="264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0"/>
                  <a:pt x="46" y="249"/>
                  <a:pt x="47" y="248"/>
                </a:cubicBezTo>
                <a:cubicBezTo>
                  <a:pt x="48" y="247"/>
                  <a:pt x="50" y="246"/>
                  <a:pt x="51" y="246"/>
                </a:cubicBezTo>
                <a:cubicBezTo>
                  <a:pt x="90" y="246"/>
                  <a:pt x="90" y="246"/>
                  <a:pt x="90" y="246"/>
                </a:cubicBezTo>
                <a:cubicBezTo>
                  <a:pt x="90" y="201"/>
                  <a:pt x="90" y="201"/>
                  <a:pt x="90" y="201"/>
                </a:cubicBezTo>
                <a:cubicBezTo>
                  <a:pt x="73" y="199"/>
                  <a:pt x="57" y="193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8"/>
                  <a:pt x="0" y="111"/>
                  <a:pt x="2" y="93"/>
                </a:cubicBezTo>
                <a:cubicBezTo>
                  <a:pt x="3" y="78"/>
                  <a:pt x="7" y="63"/>
                  <a:pt x="16" y="50"/>
                </a:cubicBezTo>
                <a:cubicBezTo>
                  <a:pt x="24" y="36"/>
                  <a:pt x="34" y="26"/>
                  <a:pt x="47" y="17"/>
                </a:cubicBezTo>
                <a:cubicBezTo>
                  <a:pt x="60" y="9"/>
                  <a:pt x="75" y="3"/>
                  <a:pt x="90" y="2"/>
                </a:cubicBezTo>
                <a:cubicBezTo>
                  <a:pt x="110" y="0"/>
                  <a:pt x="128" y="3"/>
                  <a:pt x="145" y="11"/>
                </a:cubicBezTo>
                <a:cubicBezTo>
                  <a:pt x="163" y="20"/>
                  <a:pt x="176" y="32"/>
                  <a:pt x="187" y="48"/>
                </a:cubicBezTo>
                <a:cubicBezTo>
                  <a:pt x="197" y="64"/>
                  <a:pt x="202" y="82"/>
                  <a:pt x="202" y="101"/>
                </a:cubicBezTo>
                <a:close/>
                <a:moveTo>
                  <a:pt x="23" y="101"/>
                </a:moveTo>
                <a:cubicBezTo>
                  <a:pt x="23" y="123"/>
                  <a:pt x="31" y="141"/>
                  <a:pt x="46" y="156"/>
                </a:cubicBezTo>
                <a:cubicBezTo>
                  <a:pt x="62" y="172"/>
                  <a:pt x="80" y="179"/>
                  <a:pt x="101" y="179"/>
                </a:cubicBezTo>
                <a:cubicBezTo>
                  <a:pt x="123" y="179"/>
                  <a:pt x="141" y="172"/>
                  <a:pt x="157" y="156"/>
                </a:cubicBezTo>
                <a:cubicBezTo>
                  <a:pt x="172" y="141"/>
                  <a:pt x="179" y="123"/>
                  <a:pt x="179" y="101"/>
                </a:cubicBezTo>
                <a:cubicBezTo>
                  <a:pt x="179" y="80"/>
                  <a:pt x="172" y="61"/>
                  <a:pt x="157" y="46"/>
                </a:cubicBezTo>
                <a:cubicBezTo>
                  <a:pt x="141" y="31"/>
                  <a:pt x="123" y="23"/>
                  <a:pt x="101" y="23"/>
                </a:cubicBezTo>
                <a:cubicBezTo>
                  <a:pt x="80" y="23"/>
                  <a:pt x="62" y="31"/>
                  <a:pt x="46" y="46"/>
                </a:cubicBezTo>
                <a:cubicBezTo>
                  <a:pt x="31" y="61"/>
                  <a:pt x="23" y="80"/>
                  <a:pt x="2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96">
            <a:extLst>
              <a:ext uri="{FF2B5EF4-FFF2-40B4-BE49-F238E27FC236}">
                <a16:creationId xmlns:a16="http://schemas.microsoft.com/office/drawing/2014/main" id="{20553AD9-666A-BDBB-F7A1-315340F16AE3}"/>
              </a:ext>
            </a:extLst>
          </p:cNvPr>
          <p:cNvSpPr>
            <a:spLocks noEditPoints="1"/>
          </p:cNvSpPr>
          <p:nvPr/>
        </p:nvSpPr>
        <p:spPr bwMode="auto">
          <a:xfrm>
            <a:off x="5089969" y="3844252"/>
            <a:ext cx="263525" cy="334963"/>
          </a:xfrm>
          <a:custGeom>
            <a:avLst/>
            <a:gdLst>
              <a:gd name="T0" fmla="*/ 178 w 244"/>
              <a:gd name="T1" fmla="*/ 6 h 310"/>
              <a:gd name="T2" fmla="*/ 179 w 244"/>
              <a:gd name="T3" fmla="*/ 2 h 310"/>
              <a:gd name="T4" fmla="*/ 183 w 244"/>
              <a:gd name="T5" fmla="*/ 0 h 310"/>
              <a:gd name="T6" fmla="*/ 233 w 244"/>
              <a:gd name="T7" fmla="*/ 0 h 310"/>
              <a:gd name="T8" fmla="*/ 241 w 244"/>
              <a:gd name="T9" fmla="*/ 4 h 310"/>
              <a:gd name="T10" fmla="*/ 244 w 244"/>
              <a:gd name="T11" fmla="*/ 11 h 310"/>
              <a:gd name="T12" fmla="*/ 244 w 244"/>
              <a:gd name="T13" fmla="*/ 61 h 310"/>
              <a:gd name="T14" fmla="*/ 242 w 244"/>
              <a:gd name="T15" fmla="*/ 65 h 310"/>
              <a:gd name="T16" fmla="*/ 238 w 244"/>
              <a:gd name="T17" fmla="*/ 67 h 310"/>
              <a:gd name="T18" fmla="*/ 227 w 244"/>
              <a:gd name="T19" fmla="*/ 67 h 310"/>
              <a:gd name="T20" fmla="*/ 223 w 244"/>
              <a:gd name="T21" fmla="*/ 65 h 310"/>
              <a:gd name="T22" fmla="*/ 222 w 244"/>
              <a:gd name="T23" fmla="*/ 61 h 310"/>
              <a:gd name="T24" fmla="*/ 222 w 244"/>
              <a:gd name="T25" fmla="*/ 38 h 310"/>
              <a:gd name="T26" fmla="*/ 178 w 244"/>
              <a:gd name="T27" fmla="*/ 82 h 310"/>
              <a:gd name="T28" fmla="*/ 200 w 244"/>
              <a:gd name="T29" fmla="*/ 144 h 310"/>
              <a:gd name="T30" fmla="*/ 174 w 244"/>
              <a:gd name="T31" fmla="*/ 211 h 310"/>
              <a:gd name="T32" fmla="*/ 111 w 244"/>
              <a:gd name="T33" fmla="*/ 243 h 310"/>
              <a:gd name="T34" fmla="*/ 111 w 244"/>
              <a:gd name="T35" fmla="*/ 266 h 310"/>
              <a:gd name="T36" fmla="*/ 128 w 244"/>
              <a:gd name="T37" fmla="*/ 266 h 310"/>
              <a:gd name="T38" fmla="*/ 132 w 244"/>
              <a:gd name="T39" fmla="*/ 267 h 310"/>
              <a:gd name="T40" fmla="*/ 133 w 244"/>
              <a:gd name="T41" fmla="*/ 271 h 310"/>
              <a:gd name="T42" fmla="*/ 133 w 244"/>
              <a:gd name="T43" fmla="*/ 282 h 310"/>
              <a:gd name="T44" fmla="*/ 132 w 244"/>
              <a:gd name="T45" fmla="*/ 286 h 310"/>
              <a:gd name="T46" fmla="*/ 128 w 244"/>
              <a:gd name="T47" fmla="*/ 288 h 310"/>
              <a:gd name="T48" fmla="*/ 111 w 244"/>
              <a:gd name="T49" fmla="*/ 288 h 310"/>
              <a:gd name="T50" fmla="*/ 111 w 244"/>
              <a:gd name="T51" fmla="*/ 304 h 310"/>
              <a:gd name="T52" fmla="*/ 110 w 244"/>
              <a:gd name="T53" fmla="*/ 308 h 310"/>
              <a:gd name="T54" fmla="*/ 106 w 244"/>
              <a:gd name="T55" fmla="*/ 310 h 310"/>
              <a:gd name="T56" fmla="*/ 95 w 244"/>
              <a:gd name="T57" fmla="*/ 310 h 310"/>
              <a:gd name="T58" fmla="*/ 91 w 244"/>
              <a:gd name="T59" fmla="*/ 308 h 310"/>
              <a:gd name="T60" fmla="*/ 89 w 244"/>
              <a:gd name="T61" fmla="*/ 304 h 310"/>
              <a:gd name="T62" fmla="*/ 89 w 244"/>
              <a:gd name="T63" fmla="*/ 288 h 310"/>
              <a:gd name="T64" fmla="*/ 72 w 244"/>
              <a:gd name="T65" fmla="*/ 288 h 310"/>
              <a:gd name="T66" fmla="*/ 68 w 244"/>
              <a:gd name="T67" fmla="*/ 286 h 310"/>
              <a:gd name="T68" fmla="*/ 67 w 244"/>
              <a:gd name="T69" fmla="*/ 282 h 310"/>
              <a:gd name="T70" fmla="*/ 67 w 244"/>
              <a:gd name="T71" fmla="*/ 271 h 310"/>
              <a:gd name="T72" fmla="*/ 68 w 244"/>
              <a:gd name="T73" fmla="*/ 267 h 310"/>
              <a:gd name="T74" fmla="*/ 72 w 244"/>
              <a:gd name="T75" fmla="*/ 266 h 310"/>
              <a:gd name="T76" fmla="*/ 89 w 244"/>
              <a:gd name="T77" fmla="*/ 266 h 310"/>
              <a:gd name="T78" fmla="*/ 89 w 244"/>
              <a:gd name="T79" fmla="*/ 243 h 310"/>
              <a:gd name="T80" fmla="*/ 42 w 244"/>
              <a:gd name="T81" fmla="*/ 225 h 310"/>
              <a:gd name="T82" fmla="*/ 10 w 244"/>
              <a:gd name="T83" fmla="*/ 186 h 310"/>
              <a:gd name="T84" fmla="*/ 1 w 244"/>
              <a:gd name="T85" fmla="*/ 136 h 310"/>
              <a:gd name="T86" fmla="*/ 29 w 244"/>
              <a:gd name="T87" fmla="*/ 75 h 310"/>
              <a:gd name="T88" fmla="*/ 89 w 244"/>
              <a:gd name="T89" fmla="*/ 45 h 310"/>
              <a:gd name="T90" fmla="*/ 128 w 244"/>
              <a:gd name="T91" fmla="*/ 49 h 310"/>
              <a:gd name="T92" fmla="*/ 162 w 244"/>
              <a:gd name="T93" fmla="*/ 66 h 310"/>
              <a:gd name="T94" fmla="*/ 206 w 244"/>
              <a:gd name="T95" fmla="*/ 22 h 310"/>
              <a:gd name="T96" fmla="*/ 183 w 244"/>
              <a:gd name="T97" fmla="*/ 22 h 310"/>
              <a:gd name="T98" fmla="*/ 179 w 244"/>
              <a:gd name="T99" fmla="*/ 21 h 310"/>
              <a:gd name="T100" fmla="*/ 178 w 244"/>
              <a:gd name="T101" fmla="*/ 17 h 310"/>
              <a:gd name="T102" fmla="*/ 178 w 244"/>
              <a:gd name="T103" fmla="*/ 6 h 310"/>
              <a:gd name="T104" fmla="*/ 100 w 244"/>
              <a:gd name="T105" fmla="*/ 221 h 310"/>
              <a:gd name="T106" fmla="*/ 155 w 244"/>
              <a:gd name="T107" fmla="*/ 199 h 310"/>
              <a:gd name="T108" fmla="*/ 178 w 244"/>
              <a:gd name="T109" fmla="*/ 144 h 310"/>
              <a:gd name="T110" fmla="*/ 155 w 244"/>
              <a:gd name="T111" fmla="*/ 89 h 310"/>
              <a:gd name="T112" fmla="*/ 100 w 244"/>
              <a:gd name="T113" fmla="*/ 67 h 310"/>
              <a:gd name="T114" fmla="*/ 45 w 244"/>
              <a:gd name="T115" fmla="*/ 89 h 310"/>
              <a:gd name="T116" fmla="*/ 23 w 244"/>
              <a:gd name="T117" fmla="*/ 144 h 310"/>
              <a:gd name="T118" fmla="*/ 45 w 244"/>
              <a:gd name="T119" fmla="*/ 199 h 310"/>
              <a:gd name="T120" fmla="*/ 100 w 244"/>
              <a:gd name="T121" fmla="*/ 221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4" h="310">
                <a:moveTo>
                  <a:pt x="178" y="6"/>
                </a:moveTo>
                <a:cubicBezTo>
                  <a:pt x="178" y="4"/>
                  <a:pt x="178" y="3"/>
                  <a:pt x="179" y="2"/>
                </a:cubicBezTo>
                <a:cubicBezTo>
                  <a:pt x="180" y="1"/>
                  <a:pt x="181" y="0"/>
                  <a:pt x="183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6" y="0"/>
                  <a:pt x="238" y="1"/>
                  <a:pt x="241" y="4"/>
                </a:cubicBezTo>
                <a:cubicBezTo>
                  <a:pt x="243" y="6"/>
                  <a:pt x="244" y="8"/>
                  <a:pt x="244" y="11"/>
                </a:cubicBezTo>
                <a:cubicBezTo>
                  <a:pt x="244" y="61"/>
                  <a:pt x="244" y="61"/>
                  <a:pt x="244" y="61"/>
                </a:cubicBezTo>
                <a:cubicBezTo>
                  <a:pt x="244" y="63"/>
                  <a:pt x="243" y="64"/>
                  <a:pt x="242" y="65"/>
                </a:cubicBezTo>
                <a:cubicBezTo>
                  <a:pt x="241" y="66"/>
                  <a:pt x="240" y="67"/>
                  <a:pt x="238" y="67"/>
                </a:cubicBezTo>
                <a:cubicBezTo>
                  <a:pt x="227" y="67"/>
                  <a:pt x="227" y="67"/>
                  <a:pt x="227" y="67"/>
                </a:cubicBezTo>
                <a:cubicBezTo>
                  <a:pt x="226" y="67"/>
                  <a:pt x="224" y="66"/>
                  <a:pt x="223" y="65"/>
                </a:cubicBezTo>
                <a:cubicBezTo>
                  <a:pt x="222" y="64"/>
                  <a:pt x="222" y="63"/>
                  <a:pt x="222" y="61"/>
                </a:cubicBezTo>
                <a:cubicBezTo>
                  <a:pt x="222" y="38"/>
                  <a:pt x="222" y="38"/>
                  <a:pt x="222" y="38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92" y="100"/>
                  <a:pt x="200" y="121"/>
                  <a:pt x="200" y="144"/>
                </a:cubicBezTo>
                <a:cubicBezTo>
                  <a:pt x="200" y="170"/>
                  <a:pt x="191" y="192"/>
                  <a:pt x="174" y="211"/>
                </a:cubicBezTo>
                <a:cubicBezTo>
                  <a:pt x="157" y="229"/>
                  <a:pt x="136" y="240"/>
                  <a:pt x="111" y="243"/>
                </a:cubicBezTo>
                <a:cubicBezTo>
                  <a:pt x="111" y="266"/>
                  <a:pt x="111" y="266"/>
                  <a:pt x="111" y="266"/>
                </a:cubicBezTo>
                <a:cubicBezTo>
                  <a:pt x="128" y="266"/>
                  <a:pt x="128" y="266"/>
                  <a:pt x="128" y="266"/>
                </a:cubicBezTo>
                <a:cubicBezTo>
                  <a:pt x="129" y="266"/>
                  <a:pt x="131" y="266"/>
                  <a:pt x="132" y="267"/>
                </a:cubicBezTo>
                <a:cubicBezTo>
                  <a:pt x="133" y="268"/>
                  <a:pt x="133" y="270"/>
                  <a:pt x="133" y="271"/>
                </a:cubicBezTo>
                <a:cubicBezTo>
                  <a:pt x="133" y="282"/>
                  <a:pt x="133" y="282"/>
                  <a:pt x="133" y="282"/>
                </a:cubicBezTo>
                <a:cubicBezTo>
                  <a:pt x="133" y="284"/>
                  <a:pt x="133" y="285"/>
                  <a:pt x="132" y="286"/>
                </a:cubicBezTo>
                <a:cubicBezTo>
                  <a:pt x="131" y="287"/>
                  <a:pt x="129" y="288"/>
                  <a:pt x="128" y="288"/>
                </a:cubicBezTo>
                <a:cubicBezTo>
                  <a:pt x="111" y="288"/>
                  <a:pt x="111" y="288"/>
                  <a:pt x="111" y="288"/>
                </a:cubicBezTo>
                <a:cubicBezTo>
                  <a:pt x="111" y="304"/>
                  <a:pt x="111" y="304"/>
                  <a:pt x="111" y="304"/>
                </a:cubicBezTo>
                <a:cubicBezTo>
                  <a:pt x="111" y="306"/>
                  <a:pt x="111" y="307"/>
                  <a:pt x="110" y="308"/>
                </a:cubicBezTo>
                <a:cubicBezTo>
                  <a:pt x="109" y="309"/>
                  <a:pt x="107" y="310"/>
                  <a:pt x="106" y="310"/>
                </a:cubicBezTo>
                <a:cubicBezTo>
                  <a:pt x="95" y="310"/>
                  <a:pt x="95" y="310"/>
                  <a:pt x="95" y="310"/>
                </a:cubicBezTo>
                <a:cubicBezTo>
                  <a:pt x="93" y="310"/>
                  <a:pt x="92" y="309"/>
                  <a:pt x="91" y="308"/>
                </a:cubicBezTo>
                <a:cubicBezTo>
                  <a:pt x="90" y="307"/>
                  <a:pt x="89" y="306"/>
                  <a:pt x="89" y="304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2" y="288"/>
                  <a:pt x="72" y="288"/>
                  <a:pt x="72" y="288"/>
                </a:cubicBezTo>
                <a:cubicBezTo>
                  <a:pt x="71" y="288"/>
                  <a:pt x="70" y="287"/>
                  <a:pt x="68" y="286"/>
                </a:cubicBezTo>
                <a:cubicBezTo>
                  <a:pt x="67" y="285"/>
                  <a:pt x="67" y="284"/>
                  <a:pt x="67" y="282"/>
                </a:cubicBezTo>
                <a:cubicBezTo>
                  <a:pt x="67" y="271"/>
                  <a:pt x="67" y="271"/>
                  <a:pt x="67" y="271"/>
                </a:cubicBezTo>
                <a:cubicBezTo>
                  <a:pt x="67" y="270"/>
                  <a:pt x="67" y="268"/>
                  <a:pt x="68" y="267"/>
                </a:cubicBezTo>
                <a:cubicBezTo>
                  <a:pt x="70" y="266"/>
                  <a:pt x="71" y="266"/>
                  <a:pt x="72" y="266"/>
                </a:cubicBezTo>
                <a:cubicBezTo>
                  <a:pt x="89" y="266"/>
                  <a:pt x="89" y="266"/>
                  <a:pt x="89" y="266"/>
                </a:cubicBezTo>
                <a:cubicBezTo>
                  <a:pt x="89" y="243"/>
                  <a:pt x="89" y="243"/>
                  <a:pt x="89" y="243"/>
                </a:cubicBezTo>
                <a:cubicBezTo>
                  <a:pt x="72" y="241"/>
                  <a:pt x="56" y="235"/>
                  <a:pt x="42" y="225"/>
                </a:cubicBezTo>
                <a:cubicBezTo>
                  <a:pt x="28" y="215"/>
                  <a:pt x="18" y="202"/>
                  <a:pt x="10" y="186"/>
                </a:cubicBezTo>
                <a:cubicBezTo>
                  <a:pt x="3" y="171"/>
                  <a:pt x="0" y="154"/>
                  <a:pt x="1" y="136"/>
                </a:cubicBezTo>
                <a:cubicBezTo>
                  <a:pt x="3" y="113"/>
                  <a:pt x="12" y="92"/>
                  <a:pt x="29" y="75"/>
                </a:cubicBezTo>
                <a:cubicBezTo>
                  <a:pt x="45" y="58"/>
                  <a:pt x="65" y="48"/>
                  <a:pt x="89" y="45"/>
                </a:cubicBezTo>
                <a:cubicBezTo>
                  <a:pt x="102" y="44"/>
                  <a:pt x="115" y="45"/>
                  <a:pt x="128" y="49"/>
                </a:cubicBezTo>
                <a:cubicBezTo>
                  <a:pt x="141" y="52"/>
                  <a:pt x="152" y="58"/>
                  <a:pt x="162" y="66"/>
                </a:cubicBezTo>
                <a:cubicBezTo>
                  <a:pt x="206" y="22"/>
                  <a:pt x="206" y="22"/>
                  <a:pt x="206" y="22"/>
                </a:cubicBezTo>
                <a:cubicBezTo>
                  <a:pt x="183" y="22"/>
                  <a:pt x="183" y="22"/>
                  <a:pt x="183" y="22"/>
                </a:cubicBezTo>
                <a:cubicBezTo>
                  <a:pt x="181" y="22"/>
                  <a:pt x="180" y="22"/>
                  <a:pt x="179" y="21"/>
                </a:cubicBezTo>
                <a:cubicBezTo>
                  <a:pt x="178" y="20"/>
                  <a:pt x="178" y="18"/>
                  <a:pt x="178" y="17"/>
                </a:cubicBezTo>
                <a:lnTo>
                  <a:pt x="178" y="6"/>
                </a:lnTo>
                <a:close/>
                <a:moveTo>
                  <a:pt x="100" y="221"/>
                </a:moveTo>
                <a:cubicBezTo>
                  <a:pt x="121" y="221"/>
                  <a:pt x="140" y="214"/>
                  <a:pt x="155" y="199"/>
                </a:cubicBezTo>
                <a:cubicBezTo>
                  <a:pt x="170" y="184"/>
                  <a:pt x="178" y="165"/>
                  <a:pt x="178" y="144"/>
                </a:cubicBezTo>
                <a:cubicBezTo>
                  <a:pt x="178" y="123"/>
                  <a:pt x="170" y="105"/>
                  <a:pt x="155" y="89"/>
                </a:cubicBezTo>
                <a:cubicBezTo>
                  <a:pt x="140" y="74"/>
                  <a:pt x="121" y="67"/>
                  <a:pt x="100" y="67"/>
                </a:cubicBezTo>
                <a:cubicBezTo>
                  <a:pt x="79" y="67"/>
                  <a:pt x="61" y="74"/>
                  <a:pt x="45" y="89"/>
                </a:cubicBezTo>
                <a:cubicBezTo>
                  <a:pt x="30" y="105"/>
                  <a:pt x="23" y="123"/>
                  <a:pt x="23" y="144"/>
                </a:cubicBezTo>
                <a:cubicBezTo>
                  <a:pt x="23" y="165"/>
                  <a:pt x="30" y="184"/>
                  <a:pt x="45" y="199"/>
                </a:cubicBezTo>
                <a:cubicBezTo>
                  <a:pt x="61" y="214"/>
                  <a:pt x="79" y="221"/>
                  <a:pt x="100" y="2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5" name="Freeform 108">
            <a:extLst>
              <a:ext uri="{FF2B5EF4-FFF2-40B4-BE49-F238E27FC236}">
                <a16:creationId xmlns:a16="http://schemas.microsoft.com/office/drawing/2014/main" id="{83CEA6CA-7D98-1BF0-E311-98B4B39DB1D5}"/>
              </a:ext>
            </a:extLst>
          </p:cNvPr>
          <p:cNvSpPr>
            <a:spLocks noEditPoints="1"/>
          </p:cNvSpPr>
          <p:nvPr/>
        </p:nvSpPr>
        <p:spPr bwMode="auto">
          <a:xfrm>
            <a:off x="10040377" y="597773"/>
            <a:ext cx="388938" cy="290513"/>
          </a:xfrm>
          <a:custGeom>
            <a:avLst/>
            <a:gdLst>
              <a:gd name="T0" fmla="*/ 360 w 360"/>
              <a:gd name="T1" fmla="*/ 247 h 270"/>
              <a:gd name="T2" fmla="*/ 360 w 360"/>
              <a:gd name="T3" fmla="*/ 270 h 270"/>
              <a:gd name="T4" fmla="*/ 0 w 360"/>
              <a:gd name="T5" fmla="*/ 270 h 270"/>
              <a:gd name="T6" fmla="*/ 0 w 360"/>
              <a:gd name="T7" fmla="*/ 0 h 270"/>
              <a:gd name="T8" fmla="*/ 23 w 360"/>
              <a:gd name="T9" fmla="*/ 0 h 270"/>
              <a:gd name="T10" fmla="*/ 23 w 360"/>
              <a:gd name="T11" fmla="*/ 247 h 270"/>
              <a:gd name="T12" fmla="*/ 360 w 360"/>
              <a:gd name="T13" fmla="*/ 247 h 270"/>
              <a:gd name="T14" fmla="*/ 337 w 360"/>
              <a:gd name="T15" fmla="*/ 28 h 270"/>
              <a:gd name="T16" fmla="*/ 337 w 360"/>
              <a:gd name="T17" fmla="*/ 104 h 270"/>
              <a:gd name="T18" fmla="*/ 334 w 360"/>
              <a:gd name="T19" fmla="*/ 110 h 270"/>
              <a:gd name="T20" fmla="*/ 328 w 360"/>
              <a:gd name="T21" fmla="*/ 108 h 270"/>
              <a:gd name="T22" fmla="*/ 306 w 360"/>
              <a:gd name="T23" fmla="*/ 87 h 270"/>
              <a:gd name="T24" fmla="*/ 195 w 360"/>
              <a:gd name="T25" fmla="*/ 198 h 270"/>
              <a:gd name="T26" fmla="*/ 191 w 360"/>
              <a:gd name="T27" fmla="*/ 200 h 270"/>
              <a:gd name="T28" fmla="*/ 187 w 360"/>
              <a:gd name="T29" fmla="*/ 198 h 270"/>
              <a:gd name="T30" fmla="*/ 146 w 360"/>
              <a:gd name="T31" fmla="*/ 157 h 270"/>
              <a:gd name="T32" fmla="*/ 73 w 360"/>
              <a:gd name="T33" fmla="*/ 230 h 270"/>
              <a:gd name="T34" fmla="*/ 39 w 360"/>
              <a:gd name="T35" fmla="*/ 197 h 270"/>
              <a:gd name="T36" fmla="*/ 142 w 360"/>
              <a:gd name="T37" fmla="*/ 94 h 270"/>
              <a:gd name="T38" fmla="*/ 146 w 360"/>
              <a:gd name="T39" fmla="*/ 92 h 270"/>
              <a:gd name="T40" fmla="*/ 150 w 360"/>
              <a:gd name="T41" fmla="*/ 94 h 270"/>
              <a:gd name="T42" fmla="*/ 191 w 360"/>
              <a:gd name="T43" fmla="*/ 135 h 270"/>
              <a:gd name="T44" fmla="*/ 273 w 360"/>
              <a:gd name="T45" fmla="*/ 53 h 270"/>
              <a:gd name="T46" fmla="*/ 251 w 360"/>
              <a:gd name="T47" fmla="*/ 32 h 270"/>
              <a:gd name="T48" fmla="*/ 250 w 360"/>
              <a:gd name="T49" fmla="*/ 26 h 270"/>
              <a:gd name="T50" fmla="*/ 255 w 360"/>
              <a:gd name="T51" fmla="*/ 22 h 270"/>
              <a:gd name="T52" fmla="*/ 332 w 360"/>
              <a:gd name="T53" fmla="*/ 22 h 270"/>
              <a:gd name="T54" fmla="*/ 336 w 360"/>
              <a:gd name="T55" fmla="*/ 24 h 270"/>
              <a:gd name="T56" fmla="*/ 337 w 360"/>
              <a:gd name="T57" fmla="*/ 2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0" h="270">
                <a:moveTo>
                  <a:pt x="360" y="247"/>
                </a:moveTo>
                <a:cubicBezTo>
                  <a:pt x="360" y="270"/>
                  <a:pt x="360" y="270"/>
                  <a:pt x="360" y="270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0"/>
                  <a:pt x="0" y="0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247"/>
                  <a:pt x="23" y="247"/>
                  <a:pt x="23" y="247"/>
                </a:cubicBezTo>
                <a:lnTo>
                  <a:pt x="360" y="247"/>
                </a:lnTo>
                <a:close/>
                <a:moveTo>
                  <a:pt x="337" y="28"/>
                </a:moveTo>
                <a:cubicBezTo>
                  <a:pt x="337" y="104"/>
                  <a:pt x="337" y="104"/>
                  <a:pt x="337" y="104"/>
                </a:cubicBezTo>
                <a:cubicBezTo>
                  <a:pt x="337" y="107"/>
                  <a:pt x="336" y="109"/>
                  <a:pt x="334" y="110"/>
                </a:cubicBezTo>
                <a:cubicBezTo>
                  <a:pt x="332" y="111"/>
                  <a:pt x="330" y="110"/>
                  <a:pt x="328" y="108"/>
                </a:cubicBezTo>
                <a:cubicBezTo>
                  <a:pt x="306" y="87"/>
                  <a:pt x="306" y="87"/>
                  <a:pt x="306" y="87"/>
                </a:cubicBezTo>
                <a:cubicBezTo>
                  <a:pt x="195" y="198"/>
                  <a:pt x="195" y="198"/>
                  <a:pt x="195" y="198"/>
                </a:cubicBezTo>
                <a:cubicBezTo>
                  <a:pt x="194" y="199"/>
                  <a:pt x="193" y="200"/>
                  <a:pt x="191" y="200"/>
                </a:cubicBezTo>
                <a:cubicBezTo>
                  <a:pt x="190" y="200"/>
                  <a:pt x="188" y="199"/>
                  <a:pt x="187" y="198"/>
                </a:cubicBezTo>
                <a:cubicBezTo>
                  <a:pt x="146" y="157"/>
                  <a:pt x="146" y="157"/>
                  <a:pt x="146" y="157"/>
                </a:cubicBezTo>
                <a:cubicBezTo>
                  <a:pt x="73" y="230"/>
                  <a:pt x="73" y="230"/>
                  <a:pt x="73" y="230"/>
                </a:cubicBezTo>
                <a:cubicBezTo>
                  <a:pt x="39" y="197"/>
                  <a:pt x="39" y="197"/>
                  <a:pt x="39" y="197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3" y="93"/>
                  <a:pt x="145" y="92"/>
                  <a:pt x="146" y="92"/>
                </a:cubicBezTo>
                <a:cubicBezTo>
                  <a:pt x="148" y="92"/>
                  <a:pt x="149" y="93"/>
                  <a:pt x="150" y="94"/>
                </a:cubicBezTo>
                <a:cubicBezTo>
                  <a:pt x="191" y="135"/>
                  <a:pt x="191" y="135"/>
                  <a:pt x="191" y="135"/>
                </a:cubicBezTo>
                <a:cubicBezTo>
                  <a:pt x="273" y="53"/>
                  <a:pt x="273" y="53"/>
                  <a:pt x="273" y="53"/>
                </a:cubicBezTo>
                <a:cubicBezTo>
                  <a:pt x="251" y="32"/>
                  <a:pt x="251" y="32"/>
                  <a:pt x="251" y="32"/>
                </a:cubicBezTo>
                <a:cubicBezTo>
                  <a:pt x="250" y="30"/>
                  <a:pt x="249" y="28"/>
                  <a:pt x="250" y="26"/>
                </a:cubicBezTo>
                <a:cubicBezTo>
                  <a:pt x="251" y="23"/>
                  <a:pt x="253" y="22"/>
                  <a:pt x="255" y="22"/>
                </a:cubicBezTo>
                <a:cubicBezTo>
                  <a:pt x="332" y="22"/>
                  <a:pt x="332" y="22"/>
                  <a:pt x="332" y="22"/>
                </a:cubicBezTo>
                <a:cubicBezTo>
                  <a:pt x="333" y="22"/>
                  <a:pt x="335" y="23"/>
                  <a:pt x="336" y="24"/>
                </a:cubicBezTo>
                <a:cubicBezTo>
                  <a:pt x="337" y="25"/>
                  <a:pt x="337" y="26"/>
                  <a:pt x="337" y="2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AEFC1DD-0942-9913-542E-E98CD21BE4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589995"/>
              </p:ext>
            </p:extLst>
          </p:nvPr>
        </p:nvGraphicFramePr>
        <p:xfrm>
          <a:off x="2618370" y="4956830"/>
          <a:ext cx="2435385" cy="1989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1E7634F4-1B30-9931-D2AB-E0CE98E37B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921144"/>
              </p:ext>
            </p:extLst>
          </p:nvPr>
        </p:nvGraphicFramePr>
        <p:xfrm>
          <a:off x="174774" y="1308619"/>
          <a:ext cx="7707957" cy="2372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C0F9CFC4-8796-0226-9599-6A71CDAB52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54580"/>
              </p:ext>
            </p:extLst>
          </p:nvPr>
        </p:nvGraphicFramePr>
        <p:xfrm>
          <a:off x="7924228" y="1363247"/>
          <a:ext cx="4201036" cy="260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FD79F627-FBE7-B3CA-CFBC-B2C3A52FF7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359397"/>
              </p:ext>
            </p:extLst>
          </p:nvPr>
        </p:nvGraphicFramePr>
        <p:xfrm>
          <a:off x="-353291" y="5125899"/>
          <a:ext cx="2971661" cy="173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53C4513-44C8-C28C-27FD-76C8EF93B8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928837"/>
              </p:ext>
            </p:extLst>
          </p:nvPr>
        </p:nvGraphicFramePr>
        <p:xfrm>
          <a:off x="7971752" y="3813312"/>
          <a:ext cx="4153512" cy="296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0E26908B-CC38-3F4D-BFA3-9FCFA2622A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701160"/>
              </p:ext>
            </p:extLst>
          </p:nvPr>
        </p:nvGraphicFramePr>
        <p:xfrm>
          <a:off x="635663" y="3894224"/>
          <a:ext cx="3491286" cy="199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E5FB3E65-A638-1E94-9F4C-0D60923B7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605335"/>
              </p:ext>
            </p:extLst>
          </p:nvPr>
        </p:nvGraphicFramePr>
        <p:xfrm>
          <a:off x="4295837" y="3811259"/>
          <a:ext cx="4245489" cy="3044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6568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D2911-43C2-5425-E174-5D135F36F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1" t="20818" r="19687" b="10372"/>
          <a:stretch/>
        </p:blipFill>
        <p:spPr bwMode="auto">
          <a:xfrm>
            <a:off x="88042" y="0"/>
            <a:ext cx="12015917" cy="685799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E53630-2CD0-BB76-B6BD-ED1972C4553E}"/>
              </a:ext>
            </a:extLst>
          </p:cNvPr>
          <p:cNvSpPr txBox="1"/>
          <p:nvPr/>
        </p:nvSpPr>
        <p:spPr>
          <a:xfrm>
            <a:off x="9105901" y="5067299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MDA</a:t>
            </a:r>
            <a:endParaRPr lang="en-GH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6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7AD307CE-A807-AF14-1AC1-F7194762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3" t="15556" r="30235" b="8195"/>
          <a:stretch/>
        </p:blipFill>
        <p:spPr>
          <a:xfrm>
            <a:off x="773643" y="475386"/>
            <a:ext cx="4776184" cy="3241207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329334C4-A244-0B56-5CC6-1176C40E9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3" t="15556" r="30235" b="5000"/>
          <a:stretch/>
        </p:blipFill>
        <p:spPr>
          <a:xfrm>
            <a:off x="3358200" y="4034433"/>
            <a:ext cx="2856057" cy="2019388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506D89C-8B55-19F5-881D-B6B2C7476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39" t="15556" r="39999" b="5000"/>
          <a:stretch/>
        </p:blipFill>
        <p:spPr>
          <a:xfrm>
            <a:off x="6524405" y="475386"/>
            <a:ext cx="5500389" cy="5578435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5F8430-446B-7C1C-C469-E49E52F3D80F}"/>
              </a:ext>
            </a:extLst>
          </p:cNvPr>
          <p:cNvSpPr txBox="1"/>
          <p:nvPr/>
        </p:nvSpPr>
        <p:spPr>
          <a:xfrm>
            <a:off x="7747803" y="4979536"/>
            <a:ext cx="3311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Mass Drug Administration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54632-B6CF-1D45-AE68-F84D9B6E0396}"/>
              </a:ext>
            </a:extLst>
          </p:cNvPr>
          <p:cNvSpPr txBox="1"/>
          <p:nvPr/>
        </p:nvSpPr>
        <p:spPr>
          <a:xfrm>
            <a:off x="1050741" y="3121223"/>
            <a:ext cx="2665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Snail Vector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C4F9B-210C-05B9-6F10-DFF0949DB592}"/>
              </a:ext>
            </a:extLst>
          </p:cNvPr>
          <p:cNvSpPr txBox="1"/>
          <p:nvPr/>
        </p:nvSpPr>
        <p:spPr>
          <a:xfrm>
            <a:off x="3392220" y="5746045"/>
            <a:ext cx="2658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Awareness Creation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BE598-6916-430B-E54E-D5BD5BD3C4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5" t="15139" r="30000" b="5694"/>
          <a:stretch/>
        </p:blipFill>
        <p:spPr>
          <a:xfrm>
            <a:off x="167205" y="4021540"/>
            <a:ext cx="2880847" cy="2032282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6DFE3D-6681-1E56-4FDC-B50088ED71F4}"/>
              </a:ext>
            </a:extLst>
          </p:cNvPr>
          <p:cNvSpPr txBox="1"/>
          <p:nvPr/>
        </p:nvSpPr>
        <p:spPr>
          <a:xfrm>
            <a:off x="327022" y="5792212"/>
            <a:ext cx="2669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Provision of Water &amp; Sanitation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2830241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DDD4-0F5E-613B-30A2-DBF5A7D06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CE1F-FBC9-D955-CCFC-EBAE9DF9C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35694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Risks &amp; Quality Management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81AB4-3E54-EF6E-3BCC-DD2A5EB0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3888418"/>
            <a:ext cx="11277603" cy="147732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MDA possible side effects managed by trained health personnel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VRA focused on operations, prevalence assessments &amp; data management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Safety protocols integrated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Enhanced trust from communities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39E8D-2C3E-3499-7E1C-AC07C4462F00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BB3DD19-C6D7-16A6-0A86-2717895F2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5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0F22B-EF10-B878-A4AA-CD733611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7F073-F63C-B878-28BF-5B35D24304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/>
          <a:lstStyle/>
          <a:p>
            <a:r>
              <a:rPr lang="en-US" dirty="0"/>
              <a:t>Telling the VRA </a:t>
            </a:r>
            <a:r>
              <a:rPr lang="en-US" dirty="0" err="1"/>
              <a:t>Schisto</a:t>
            </a:r>
            <a:r>
              <a:rPr lang="en-US" dirty="0"/>
              <a:t> control 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133B0-8B3B-8F9A-571C-F96E46A8DC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888543"/>
            <a:ext cx="3340100" cy="307777"/>
          </a:xfrm>
        </p:spPr>
        <p:txBody>
          <a:bodyPr/>
          <a:lstStyle/>
          <a:p>
            <a:r>
              <a:rPr lang="en-US" dirty="0"/>
              <a:t>Profile of VRA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A7E10-FC59-192C-D06D-A4CABEA416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2627833"/>
            <a:ext cx="4146550" cy="307777"/>
          </a:xfrm>
        </p:spPr>
        <p:txBody>
          <a:bodyPr/>
          <a:lstStyle/>
          <a:p>
            <a:r>
              <a:rPr lang="en-US" dirty="0"/>
              <a:t>Why the Public Health concern?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C0EE23-226A-2CFF-E971-88212E0FDA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3367123"/>
            <a:ext cx="4242619" cy="307777"/>
          </a:xfrm>
        </p:spPr>
        <p:txBody>
          <a:bodyPr/>
          <a:lstStyle/>
          <a:p>
            <a:r>
              <a:rPr lang="en-US" dirty="0"/>
              <a:t>Get to know about Schistosomiasis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BA4ABD-8A27-5E27-020F-7EFFD61D5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3952525"/>
            <a:ext cx="4242618" cy="615553"/>
          </a:xfrm>
        </p:spPr>
        <p:txBody>
          <a:bodyPr/>
          <a:lstStyle/>
          <a:p>
            <a:r>
              <a:rPr lang="en-US" dirty="0"/>
              <a:t>How PM was applied to Schistosomiasis control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8CB6DF-CC48-E1B9-37EA-85817D8495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4845703"/>
            <a:ext cx="3340100" cy="307777"/>
          </a:xfrm>
        </p:spPr>
        <p:txBody>
          <a:bodyPr/>
          <a:lstStyle/>
          <a:p>
            <a:r>
              <a:rPr lang="en-US" dirty="0"/>
              <a:t>Digital Innovation in Action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0E024C-1825-AEDB-1FCF-FC5A2A4818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5584993"/>
            <a:ext cx="3340100" cy="307777"/>
          </a:xfrm>
        </p:spPr>
        <p:txBody>
          <a:bodyPr/>
          <a:lstStyle/>
          <a:p>
            <a:r>
              <a:rPr lang="en-US" dirty="0"/>
              <a:t>Conclusion &amp; Call to Action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BDEC96-CD51-FC10-7C55-73406DA708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0" y="1934710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AD6C5C-E45E-89E7-F406-E8FE547E9E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3750" y="2673999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05C34B-4488-B13F-A68B-FF85BDC311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03750" y="3413288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340E9AC-6F64-1411-E4E4-BF6A99F389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50" y="4152577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69E848-3630-AEDC-20E8-026F49A263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50" y="4891866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6B9AF1A-619A-796E-467C-A55031EE19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03750" y="5631155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6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4304665A-AD63-B221-64C5-3860AD3E7A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3301" b="133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9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8B767C-C476-79C5-F638-DD0220EC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2" t="20818" r="19688" b="10372"/>
          <a:stretch/>
        </p:blipFill>
        <p:spPr bwMode="auto">
          <a:xfrm>
            <a:off x="10596" y="63373"/>
            <a:ext cx="11542307" cy="659798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4707A-AE18-F17A-1967-9884A79F1351}"/>
              </a:ext>
            </a:extLst>
          </p:cNvPr>
          <p:cNvSpPr txBox="1"/>
          <p:nvPr/>
        </p:nvSpPr>
        <p:spPr>
          <a:xfrm>
            <a:off x="9311514" y="4038906"/>
            <a:ext cx="217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Participatory Monitoring by Stakeholders</a:t>
            </a:r>
            <a:endParaRPr lang="en-GH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16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4B2AE-CD2E-1005-735B-773E54EE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F04814-D113-5AB2-32AC-27431BBEABD4}"/>
              </a:ext>
            </a:extLst>
          </p:cNvPr>
          <p:cNvSpPr/>
          <p:nvPr/>
        </p:nvSpPr>
        <p:spPr>
          <a:xfrm>
            <a:off x="174774" y="87100"/>
            <a:ext cx="25972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2D5A1C-4C93-6BCC-1AEE-CBE4052B9857}"/>
              </a:ext>
            </a:extLst>
          </p:cNvPr>
          <p:cNvSpPr/>
          <p:nvPr/>
        </p:nvSpPr>
        <p:spPr>
          <a:xfrm>
            <a:off x="2886853" y="66452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AE7870-08D5-10A3-AA0A-DC119108BC19}"/>
              </a:ext>
            </a:extLst>
          </p:cNvPr>
          <p:cNvSpPr/>
          <p:nvPr/>
        </p:nvSpPr>
        <p:spPr>
          <a:xfrm>
            <a:off x="7620749" y="105364"/>
            <a:ext cx="2066711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139D1-C74C-383A-3971-F5C64ECD3983}"/>
              </a:ext>
            </a:extLst>
          </p:cNvPr>
          <p:cNvSpPr/>
          <p:nvPr/>
        </p:nvSpPr>
        <p:spPr>
          <a:xfrm>
            <a:off x="168280" y="1178162"/>
            <a:ext cx="7693703" cy="2488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95449-B3B4-D614-6321-DFAD868EE448}"/>
              </a:ext>
            </a:extLst>
          </p:cNvPr>
          <p:cNvSpPr/>
          <p:nvPr/>
        </p:nvSpPr>
        <p:spPr>
          <a:xfrm>
            <a:off x="174774" y="3736077"/>
            <a:ext cx="4620613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CC82A-3947-1096-BB24-47C21F6300B8}"/>
              </a:ext>
            </a:extLst>
          </p:cNvPr>
          <p:cNvSpPr/>
          <p:nvPr/>
        </p:nvSpPr>
        <p:spPr>
          <a:xfrm>
            <a:off x="4883206" y="3742310"/>
            <a:ext cx="2978777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EEB6D-596A-A908-FA40-C1A00651B4DF}"/>
              </a:ext>
            </a:extLst>
          </p:cNvPr>
          <p:cNvSpPr/>
          <p:nvPr/>
        </p:nvSpPr>
        <p:spPr>
          <a:xfrm>
            <a:off x="7903480" y="1178162"/>
            <a:ext cx="4273794" cy="56042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9A3F3A-BAFD-12C3-F4FA-7FA687F5FDF5}"/>
              </a:ext>
            </a:extLst>
          </p:cNvPr>
          <p:cNvSpPr/>
          <p:nvPr/>
        </p:nvSpPr>
        <p:spPr>
          <a:xfrm>
            <a:off x="384871" y="31888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C1EAAB-8C14-09EB-7539-16819B330DEE}"/>
              </a:ext>
            </a:extLst>
          </p:cNvPr>
          <p:cNvSpPr/>
          <p:nvPr/>
        </p:nvSpPr>
        <p:spPr>
          <a:xfrm>
            <a:off x="2912270" y="373027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4262A3-1BBE-ED2F-4639-0BF85F65937E}"/>
              </a:ext>
            </a:extLst>
          </p:cNvPr>
          <p:cNvSpPr/>
          <p:nvPr/>
        </p:nvSpPr>
        <p:spPr>
          <a:xfrm>
            <a:off x="7658996" y="401064"/>
            <a:ext cx="622401" cy="647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B95C05-A093-54C1-0DC5-B5737E539585}"/>
              </a:ext>
            </a:extLst>
          </p:cNvPr>
          <p:cNvSpPr txBox="1"/>
          <p:nvPr/>
        </p:nvSpPr>
        <p:spPr>
          <a:xfrm>
            <a:off x="732400" y="127783"/>
            <a:ext cx="213872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Persons Examined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1A7925-5211-38CF-BDB6-0C9B243BD373}"/>
              </a:ext>
            </a:extLst>
          </p:cNvPr>
          <p:cNvSpPr txBox="1"/>
          <p:nvPr/>
        </p:nvSpPr>
        <p:spPr>
          <a:xfrm>
            <a:off x="3052384" y="114848"/>
            <a:ext cx="2120750" cy="276999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Females Examined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15AC0-47F8-E2A6-D76B-B3E017711AA4}"/>
              </a:ext>
            </a:extLst>
          </p:cNvPr>
          <p:cNvSpPr txBox="1"/>
          <p:nvPr/>
        </p:nvSpPr>
        <p:spPr>
          <a:xfrm>
            <a:off x="7616980" y="123183"/>
            <a:ext cx="21278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Diagnosed Positive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FF2BDC-CFD2-9A78-FFCE-EB65B2E39BD0}"/>
              </a:ext>
            </a:extLst>
          </p:cNvPr>
          <p:cNvSpPr txBox="1"/>
          <p:nvPr/>
        </p:nvSpPr>
        <p:spPr>
          <a:xfrm>
            <a:off x="1017531" y="367807"/>
            <a:ext cx="132957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,324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C0EC51-2190-15F9-5DF6-CB84DE111997}"/>
              </a:ext>
            </a:extLst>
          </p:cNvPr>
          <p:cNvSpPr txBox="1"/>
          <p:nvPr/>
        </p:nvSpPr>
        <p:spPr>
          <a:xfrm>
            <a:off x="3592435" y="417961"/>
            <a:ext cx="1359451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D55816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2,570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D4712E-D6C5-F067-FC04-CCE7C2C64186}"/>
              </a:ext>
            </a:extLst>
          </p:cNvPr>
          <p:cNvSpPr txBox="1"/>
          <p:nvPr/>
        </p:nvSpPr>
        <p:spPr>
          <a:xfrm>
            <a:off x="7581278" y="429387"/>
            <a:ext cx="2250872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  248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19825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270DE2-7E2F-BED9-FAD4-AEFE68E59F62}"/>
              </a:ext>
            </a:extLst>
          </p:cNvPr>
          <p:cNvSpPr txBox="1"/>
          <p:nvPr/>
        </p:nvSpPr>
        <p:spPr>
          <a:xfrm>
            <a:off x="1601609" y="1198027"/>
            <a:ext cx="4169344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Evaluation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District and Gender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A29C14C-D395-29A3-AA19-950C651DFFCA}"/>
              </a:ext>
            </a:extLst>
          </p:cNvPr>
          <p:cNvSpPr/>
          <p:nvPr/>
        </p:nvSpPr>
        <p:spPr>
          <a:xfrm>
            <a:off x="261576" y="3800319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FA88B2-8186-2D4A-7DEC-F74E4184569C}"/>
              </a:ext>
            </a:extLst>
          </p:cNvPr>
          <p:cNvSpPr txBox="1"/>
          <p:nvPr/>
        </p:nvSpPr>
        <p:spPr>
          <a:xfrm>
            <a:off x="952981" y="3774882"/>
            <a:ext cx="404711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Evaluation Results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Gender &amp; Age Group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F9CF8AE-B2BE-450D-9BC1-F7C7F312F2D4}"/>
              </a:ext>
            </a:extLst>
          </p:cNvPr>
          <p:cNvSpPr/>
          <p:nvPr/>
        </p:nvSpPr>
        <p:spPr>
          <a:xfrm>
            <a:off x="4970170" y="3763295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0BFE7F-93B2-3201-D594-600A6FFA25AE}"/>
              </a:ext>
            </a:extLst>
          </p:cNvPr>
          <p:cNvSpPr txBox="1"/>
          <p:nvPr/>
        </p:nvSpPr>
        <p:spPr>
          <a:xfrm>
            <a:off x="7957947" y="1185318"/>
            <a:ext cx="4065773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2024 Evaluation Avg. Prevalence By District</a:t>
            </a:r>
          </a:p>
        </p:txBody>
      </p:sp>
      <p:sp>
        <p:nvSpPr>
          <p:cNvPr id="63" name="Freeform 154">
            <a:extLst>
              <a:ext uri="{FF2B5EF4-FFF2-40B4-BE49-F238E27FC236}">
                <a16:creationId xmlns:a16="http://schemas.microsoft.com/office/drawing/2014/main" id="{DA48A957-6787-4E5B-3743-68F2CDC152F4}"/>
              </a:ext>
            </a:extLst>
          </p:cNvPr>
          <p:cNvSpPr>
            <a:spLocks noEditPoints="1"/>
          </p:cNvSpPr>
          <p:nvPr/>
        </p:nvSpPr>
        <p:spPr bwMode="auto">
          <a:xfrm>
            <a:off x="534064" y="509653"/>
            <a:ext cx="334275" cy="274235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4" name="Freeform 124">
            <a:extLst>
              <a:ext uri="{FF2B5EF4-FFF2-40B4-BE49-F238E27FC236}">
                <a16:creationId xmlns:a16="http://schemas.microsoft.com/office/drawing/2014/main" id="{BA3E8BCD-3C5A-E28F-587C-E2881EEEF5CB}"/>
              </a:ext>
            </a:extLst>
          </p:cNvPr>
          <p:cNvSpPr>
            <a:spLocks noEditPoints="1"/>
          </p:cNvSpPr>
          <p:nvPr/>
        </p:nvSpPr>
        <p:spPr bwMode="auto">
          <a:xfrm>
            <a:off x="344181" y="3882812"/>
            <a:ext cx="339725" cy="338138"/>
          </a:xfrm>
          <a:custGeom>
            <a:avLst/>
            <a:gdLst>
              <a:gd name="T0" fmla="*/ 304 w 314"/>
              <a:gd name="T1" fmla="*/ 144 h 313"/>
              <a:gd name="T2" fmla="*/ 224 w 314"/>
              <a:gd name="T3" fmla="*/ 201 h 313"/>
              <a:gd name="T4" fmla="*/ 263 w 314"/>
              <a:gd name="T5" fmla="*/ 247 h 313"/>
              <a:gd name="T6" fmla="*/ 269 w 314"/>
              <a:gd name="T7" fmla="*/ 252 h 313"/>
              <a:gd name="T8" fmla="*/ 267 w 314"/>
              <a:gd name="T9" fmla="*/ 267 h 313"/>
              <a:gd name="T10" fmla="*/ 224 w 314"/>
              <a:gd name="T11" fmla="*/ 269 h 313"/>
              <a:gd name="T12" fmla="*/ 223 w 314"/>
              <a:gd name="T13" fmla="*/ 312 h 313"/>
              <a:gd name="T14" fmla="*/ 208 w 314"/>
              <a:gd name="T15" fmla="*/ 313 h 313"/>
              <a:gd name="T16" fmla="*/ 202 w 314"/>
              <a:gd name="T17" fmla="*/ 308 h 313"/>
              <a:gd name="T18" fmla="*/ 113 w 314"/>
              <a:gd name="T19" fmla="*/ 269 h 313"/>
              <a:gd name="T20" fmla="*/ 111 w 314"/>
              <a:gd name="T21" fmla="*/ 312 h 313"/>
              <a:gd name="T22" fmla="*/ 96 w 314"/>
              <a:gd name="T23" fmla="*/ 313 h 313"/>
              <a:gd name="T24" fmla="*/ 91 w 314"/>
              <a:gd name="T25" fmla="*/ 308 h 313"/>
              <a:gd name="T26" fmla="*/ 52 w 314"/>
              <a:gd name="T27" fmla="*/ 269 h 313"/>
              <a:gd name="T28" fmla="*/ 46 w 314"/>
              <a:gd name="T29" fmla="*/ 263 h 313"/>
              <a:gd name="T30" fmla="*/ 48 w 314"/>
              <a:gd name="T31" fmla="*/ 248 h 313"/>
              <a:gd name="T32" fmla="*/ 91 w 314"/>
              <a:gd name="T33" fmla="*/ 247 h 313"/>
              <a:gd name="T34" fmla="*/ 43 w 314"/>
              <a:gd name="T35" fmla="*/ 183 h 313"/>
              <a:gd name="T36" fmla="*/ 2 w 314"/>
              <a:gd name="T37" fmla="*/ 94 h 313"/>
              <a:gd name="T38" fmla="*/ 92 w 314"/>
              <a:gd name="T39" fmla="*/ 2 h 313"/>
              <a:gd name="T40" fmla="*/ 223 w 314"/>
              <a:gd name="T41" fmla="*/ 2 h 313"/>
              <a:gd name="T42" fmla="*/ 313 w 314"/>
              <a:gd name="T43" fmla="*/ 94 h 313"/>
              <a:gd name="T44" fmla="*/ 180 w 314"/>
              <a:gd name="T45" fmla="*/ 102 h 313"/>
              <a:gd name="T46" fmla="*/ 135 w 314"/>
              <a:gd name="T47" fmla="*/ 102 h 313"/>
              <a:gd name="T48" fmla="*/ 102 w 314"/>
              <a:gd name="T49" fmla="*/ 180 h 313"/>
              <a:gd name="T50" fmla="*/ 113 w 314"/>
              <a:gd name="T51" fmla="*/ 102 h 313"/>
              <a:gd name="T52" fmla="*/ 102 w 314"/>
              <a:gd name="T53" fmla="*/ 24 h 313"/>
              <a:gd name="T54" fmla="*/ 24 w 314"/>
              <a:gd name="T55" fmla="*/ 102 h 313"/>
              <a:gd name="T56" fmla="*/ 102 w 314"/>
              <a:gd name="T57" fmla="*/ 180 h 313"/>
              <a:gd name="T58" fmla="*/ 202 w 314"/>
              <a:gd name="T59" fmla="*/ 201 h 313"/>
              <a:gd name="T60" fmla="*/ 113 w 314"/>
              <a:gd name="T61" fmla="*/ 201 h 313"/>
              <a:gd name="T62" fmla="*/ 202 w 314"/>
              <a:gd name="T63" fmla="*/ 247 h 313"/>
              <a:gd name="T64" fmla="*/ 268 w 314"/>
              <a:gd name="T65" fmla="*/ 157 h 313"/>
              <a:gd name="T66" fmla="*/ 268 w 314"/>
              <a:gd name="T67" fmla="*/ 47 h 313"/>
              <a:gd name="T68" fmla="*/ 175 w 314"/>
              <a:gd name="T69" fmla="*/ 34 h 313"/>
              <a:gd name="T70" fmla="*/ 175 w 314"/>
              <a:gd name="T71" fmla="*/ 17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14" h="313">
                <a:moveTo>
                  <a:pt x="313" y="94"/>
                </a:moveTo>
                <a:cubicBezTo>
                  <a:pt x="314" y="112"/>
                  <a:pt x="311" y="129"/>
                  <a:pt x="304" y="144"/>
                </a:cubicBezTo>
                <a:cubicBezTo>
                  <a:pt x="296" y="160"/>
                  <a:pt x="286" y="173"/>
                  <a:pt x="272" y="183"/>
                </a:cubicBezTo>
                <a:cubicBezTo>
                  <a:pt x="257" y="194"/>
                  <a:pt x="242" y="200"/>
                  <a:pt x="224" y="201"/>
                </a:cubicBezTo>
                <a:cubicBezTo>
                  <a:pt x="224" y="247"/>
                  <a:pt x="224" y="247"/>
                  <a:pt x="224" y="247"/>
                </a:cubicBezTo>
                <a:cubicBezTo>
                  <a:pt x="263" y="247"/>
                  <a:pt x="263" y="247"/>
                  <a:pt x="263" y="247"/>
                </a:cubicBezTo>
                <a:cubicBezTo>
                  <a:pt x="265" y="247"/>
                  <a:pt x="266" y="247"/>
                  <a:pt x="267" y="248"/>
                </a:cubicBezTo>
                <a:cubicBezTo>
                  <a:pt x="268" y="249"/>
                  <a:pt x="269" y="251"/>
                  <a:pt x="269" y="252"/>
                </a:cubicBezTo>
                <a:cubicBezTo>
                  <a:pt x="269" y="263"/>
                  <a:pt x="269" y="263"/>
                  <a:pt x="269" y="263"/>
                </a:cubicBezTo>
                <a:cubicBezTo>
                  <a:pt x="269" y="265"/>
                  <a:pt x="268" y="266"/>
                  <a:pt x="267" y="267"/>
                </a:cubicBezTo>
                <a:cubicBezTo>
                  <a:pt x="266" y="268"/>
                  <a:pt x="265" y="269"/>
                  <a:pt x="263" y="269"/>
                </a:cubicBezTo>
                <a:cubicBezTo>
                  <a:pt x="224" y="269"/>
                  <a:pt x="224" y="269"/>
                  <a:pt x="224" y="269"/>
                </a:cubicBezTo>
                <a:cubicBezTo>
                  <a:pt x="224" y="308"/>
                  <a:pt x="224" y="308"/>
                  <a:pt x="224" y="308"/>
                </a:cubicBezTo>
                <a:cubicBezTo>
                  <a:pt x="224" y="310"/>
                  <a:pt x="224" y="311"/>
                  <a:pt x="223" y="312"/>
                </a:cubicBezTo>
                <a:cubicBezTo>
                  <a:pt x="222" y="313"/>
                  <a:pt x="220" y="313"/>
                  <a:pt x="219" y="313"/>
                </a:cubicBezTo>
                <a:cubicBezTo>
                  <a:pt x="208" y="313"/>
                  <a:pt x="208" y="313"/>
                  <a:pt x="208" y="313"/>
                </a:cubicBezTo>
                <a:cubicBezTo>
                  <a:pt x="206" y="313"/>
                  <a:pt x="205" y="313"/>
                  <a:pt x="204" y="312"/>
                </a:cubicBezTo>
                <a:cubicBezTo>
                  <a:pt x="203" y="311"/>
                  <a:pt x="202" y="310"/>
                  <a:pt x="202" y="308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113" y="269"/>
                  <a:pt x="113" y="269"/>
                  <a:pt x="113" y="269"/>
                </a:cubicBezTo>
                <a:cubicBezTo>
                  <a:pt x="113" y="308"/>
                  <a:pt x="113" y="308"/>
                  <a:pt x="113" y="308"/>
                </a:cubicBezTo>
                <a:cubicBezTo>
                  <a:pt x="113" y="310"/>
                  <a:pt x="112" y="311"/>
                  <a:pt x="111" y="312"/>
                </a:cubicBezTo>
                <a:cubicBezTo>
                  <a:pt x="110" y="313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5" y="313"/>
                  <a:pt x="93" y="313"/>
                  <a:pt x="92" y="312"/>
                </a:cubicBezTo>
                <a:cubicBezTo>
                  <a:pt x="91" y="311"/>
                  <a:pt x="91" y="310"/>
                  <a:pt x="91" y="308"/>
                </a:cubicBezTo>
                <a:cubicBezTo>
                  <a:pt x="91" y="269"/>
                  <a:pt x="91" y="269"/>
                  <a:pt x="91" y="269"/>
                </a:cubicBezTo>
                <a:cubicBezTo>
                  <a:pt x="52" y="269"/>
                  <a:pt x="52" y="269"/>
                  <a:pt x="52" y="269"/>
                </a:cubicBezTo>
                <a:cubicBezTo>
                  <a:pt x="50" y="269"/>
                  <a:pt x="49" y="268"/>
                  <a:pt x="48" y="267"/>
                </a:cubicBezTo>
                <a:cubicBezTo>
                  <a:pt x="47" y="266"/>
                  <a:pt x="46" y="265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1"/>
                  <a:pt x="47" y="249"/>
                  <a:pt x="48" y="248"/>
                </a:cubicBezTo>
                <a:cubicBezTo>
                  <a:pt x="49" y="247"/>
                  <a:pt x="50" y="247"/>
                  <a:pt x="52" y="247"/>
                </a:cubicBezTo>
                <a:cubicBezTo>
                  <a:pt x="91" y="247"/>
                  <a:pt x="91" y="247"/>
                  <a:pt x="91" y="247"/>
                </a:cubicBezTo>
                <a:cubicBezTo>
                  <a:pt x="91" y="201"/>
                  <a:pt x="91" y="201"/>
                  <a:pt x="91" y="201"/>
                </a:cubicBezTo>
                <a:cubicBezTo>
                  <a:pt x="73" y="200"/>
                  <a:pt x="57" y="194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9"/>
                  <a:pt x="0" y="112"/>
                  <a:pt x="2" y="94"/>
                </a:cubicBezTo>
                <a:cubicBezTo>
                  <a:pt x="4" y="70"/>
                  <a:pt x="13" y="49"/>
                  <a:pt x="30" y="32"/>
                </a:cubicBezTo>
                <a:cubicBezTo>
                  <a:pt x="48" y="14"/>
                  <a:pt x="68" y="4"/>
                  <a:pt x="92" y="2"/>
                </a:cubicBezTo>
                <a:cubicBezTo>
                  <a:pt x="116" y="0"/>
                  <a:pt x="138" y="5"/>
                  <a:pt x="157" y="18"/>
                </a:cubicBezTo>
                <a:cubicBezTo>
                  <a:pt x="177" y="5"/>
                  <a:pt x="199" y="0"/>
                  <a:pt x="223" y="2"/>
                </a:cubicBezTo>
                <a:cubicBezTo>
                  <a:pt x="247" y="4"/>
                  <a:pt x="267" y="14"/>
                  <a:pt x="284" y="32"/>
                </a:cubicBezTo>
                <a:cubicBezTo>
                  <a:pt x="302" y="49"/>
                  <a:pt x="311" y="70"/>
                  <a:pt x="313" y="94"/>
                </a:cubicBezTo>
                <a:close/>
                <a:moveTo>
                  <a:pt x="157" y="156"/>
                </a:moveTo>
                <a:cubicBezTo>
                  <a:pt x="172" y="141"/>
                  <a:pt x="180" y="123"/>
                  <a:pt x="180" y="102"/>
                </a:cubicBezTo>
                <a:cubicBezTo>
                  <a:pt x="180" y="81"/>
                  <a:pt x="172" y="63"/>
                  <a:pt x="157" y="47"/>
                </a:cubicBezTo>
                <a:cubicBezTo>
                  <a:pt x="143" y="63"/>
                  <a:pt x="135" y="81"/>
                  <a:pt x="135" y="102"/>
                </a:cubicBezTo>
                <a:cubicBezTo>
                  <a:pt x="135" y="123"/>
                  <a:pt x="143" y="141"/>
                  <a:pt x="157" y="156"/>
                </a:cubicBezTo>
                <a:close/>
                <a:moveTo>
                  <a:pt x="102" y="180"/>
                </a:moveTo>
                <a:cubicBezTo>
                  <a:pt x="115" y="180"/>
                  <a:pt x="128" y="176"/>
                  <a:pt x="140" y="170"/>
                </a:cubicBezTo>
                <a:cubicBezTo>
                  <a:pt x="122" y="151"/>
                  <a:pt x="113" y="128"/>
                  <a:pt x="113" y="102"/>
                </a:cubicBezTo>
                <a:cubicBezTo>
                  <a:pt x="113" y="76"/>
                  <a:pt x="122" y="53"/>
                  <a:pt x="140" y="34"/>
                </a:cubicBezTo>
                <a:cubicBezTo>
                  <a:pt x="128" y="27"/>
                  <a:pt x="115" y="24"/>
                  <a:pt x="102" y="24"/>
                </a:cubicBezTo>
                <a:cubicBezTo>
                  <a:pt x="80" y="24"/>
                  <a:pt x="62" y="31"/>
                  <a:pt x="47" y="47"/>
                </a:cubicBezTo>
                <a:cubicBezTo>
                  <a:pt x="31" y="62"/>
                  <a:pt x="24" y="80"/>
                  <a:pt x="24" y="102"/>
                </a:cubicBezTo>
                <a:cubicBezTo>
                  <a:pt x="24" y="123"/>
                  <a:pt x="31" y="142"/>
                  <a:pt x="47" y="157"/>
                </a:cubicBezTo>
                <a:cubicBezTo>
                  <a:pt x="62" y="172"/>
                  <a:pt x="80" y="180"/>
                  <a:pt x="102" y="180"/>
                </a:cubicBezTo>
                <a:close/>
                <a:moveTo>
                  <a:pt x="202" y="247"/>
                </a:moveTo>
                <a:cubicBezTo>
                  <a:pt x="202" y="201"/>
                  <a:pt x="202" y="201"/>
                  <a:pt x="202" y="201"/>
                </a:cubicBezTo>
                <a:cubicBezTo>
                  <a:pt x="186" y="200"/>
                  <a:pt x="171" y="194"/>
                  <a:pt x="157" y="185"/>
                </a:cubicBezTo>
                <a:cubicBezTo>
                  <a:pt x="144" y="194"/>
                  <a:pt x="129" y="200"/>
                  <a:pt x="113" y="201"/>
                </a:cubicBezTo>
                <a:cubicBezTo>
                  <a:pt x="113" y="247"/>
                  <a:pt x="113" y="247"/>
                  <a:pt x="113" y="247"/>
                </a:cubicBezTo>
                <a:lnTo>
                  <a:pt x="202" y="247"/>
                </a:lnTo>
                <a:close/>
                <a:moveTo>
                  <a:pt x="213" y="180"/>
                </a:moveTo>
                <a:cubicBezTo>
                  <a:pt x="235" y="180"/>
                  <a:pt x="253" y="172"/>
                  <a:pt x="268" y="157"/>
                </a:cubicBezTo>
                <a:cubicBezTo>
                  <a:pt x="284" y="142"/>
                  <a:pt x="291" y="123"/>
                  <a:pt x="291" y="102"/>
                </a:cubicBezTo>
                <a:cubicBezTo>
                  <a:pt x="291" y="80"/>
                  <a:pt x="284" y="62"/>
                  <a:pt x="268" y="47"/>
                </a:cubicBezTo>
                <a:cubicBezTo>
                  <a:pt x="253" y="31"/>
                  <a:pt x="235" y="24"/>
                  <a:pt x="213" y="24"/>
                </a:cubicBezTo>
                <a:cubicBezTo>
                  <a:pt x="200" y="24"/>
                  <a:pt x="187" y="27"/>
                  <a:pt x="175" y="34"/>
                </a:cubicBezTo>
                <a:cubicBezTo>
                  <a:pt x="193" y="53"/>
                  <a:pt x="202" y="76"/>
                  <a:pt x="202" y="102"/>
                </a:cubicBezTo>
                <a:cubicBezTo>
                  <a:pt x="202" y="128"/>
                  <a:pt x="193" y="151"/>
                  <a:pt x="175" y="170"/>
                </a:cubicBezTo>
                <a:cubicBezTo>
                  <a:pt x="187" y="176"/>
                  <a:pt x="200" y="180"/>
                  <a:pt x="213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9F0DE-E4E8-FCAE-38B3-5D0D369885E0}"/>
              </a:ext>
            </a:extLst>
          </p:cNvPr>
          <p:cNvSpPr/>
          <p:nvPr/>
        </p:nvSpPr>
        <p:spPr>
          <a:xfrm>
            <a:off x="5296331" y="87100"/>
            <a:ext cx="2230756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FB03D5-B6E6-0CC2-59CF-009C533EA9A6}"/>
              </a:ext>
            </a:extLst>
          </p:cNvPr>
          <p:cNvSpPr txBox="1"/>
          <p:nvPr/>
        </p:nvSpPr>
        <p:spPr>
          <a:xfrm>
            <a:off x="5350380" y="80004"/>
            <a:ext cx="225087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Males Examined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F1E1-D361-245F-36DE-4B5A31A5249D}"/>
              </a:ext>
            </a:extLst>
          </p:cNvPr>
          <p:cNvSpPr txBox="1"/>
          <p:nvPr/>
        </p:nvSpPr>
        <p:spPr>
          <a:xfrm>
            <a:off x="6068702" y="412167"/>
            <a:ext cx="133973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2,754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E11EC5-C635-0F68-6D9D-F86A1C686230}"/>
              </a:ext>
            </a:extLst>
          </p:cNvPr>
          <p:cNvSpPr/>
          <p:nvPr/>
        </p:nvSpPr>
        <p:spPr>
          <a:xfrm>
            <a:off x="5372587" y="38027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7" name="Plus Sign 36">
            <a:extLst>
              <a:ext uri="{FF2B5EF4-FFF2-40B4-BE49-F238E27FC236}">
                <a16:creationId xmlns:a16="http://schemas.microsoft.com/office/drawing/2014/main" id="{C4FA1530-582D-9002-D4CA-534DF3A89156}"/>
              </a:ext>
            </a:extLst>
          </p:cNvPr>
          <p:cNvSpPr/>
          <p:nvPr/>
        </p:nvSpPr>
        <p:spPr>
          <a:xfrm>
            <a:off x="7822810" y="541807"/>
            <a:ext cx="288660" cy="3442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147692-CF35-D938-26F3-1462DDBC8AC8}"/>
              </a:ext>
            </a:extLst>
          </p:cNvPr>
          <p:cNvSpPr/>
          <p:nvPr/>
        </p:nvSpPr>
        <p:spPr>
          <a:xfrm>
            <a:off x="9781122" y="94793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74E1F6-63BE-F168-C2CE-C3FB2146EE59}"/>
              </a:ext>
            </a:extLst>
          </p:cNvPr>
          <p:cNvSpPr txBox="1"/>
          <p:nvPr/>
        </p:nvSpPr>
        <p:spPr>
          <a:xfrm>
            <a:off x="9838513" y="163390"/>
            <a:ext cx="2209999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Evaluation Prevalence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954E29-DC14-7F7F-27E5-CB8F7A6F5530}"/>
              </a:ext>
            </a:extLst>
          </p:cNvPr>
          <p:cNvSpPr txBox="1"/>
          <p:nvPr/>
        </p:nvSpPr>
        <p:spPr>
          <a:xfrm>
            <a:off x="10025497" y="458198"/>
            <a:ext cx="2350323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4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1982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66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1982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F3ADA7-44BB-9678-3DDF-951425C5C7D5}"/>
              </a:ext>
            </a:extLst>
          </p:cNvPr>
          <p:cNvSpPr/>
          <p:nvPr/>
        </p:nvSpPr>
        <p:spPr>
          <a:xfrm>
            <a:off x="9901909" y="415844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55AE2F5-40AC-9AE8-1D3D-6E827958A87B}"/>
              </a:ext>
            </a:extLst>
          </p:cNvPr>
          <p:cNvSpPr>
            <a:spLocks noEditPoints="1"/>
          </p:cNvSpPr>
          <p:nvPr/>
        </p:nvSpPr>
        <p:spPr bwMode="auto">
          <a:xfrm>
            <a:off x="5505825" y="549471"/>
            <a:ext cx="343930" cy="341168"/>
          </a:xfrm>
          <a:custGeom>
            <a:avLst/>
            <a:gdLst>
              <a:gd name="T0" fmla="*/ 237 w 331"/>
              <a:gd name="T1" fmla="*/ 6 h 330"/>
              <a:gd name="T2" fmla="*/ 238 w 331"/>
              <a:gd name="T3" fmla="*/ 2 h 330"/>
              <a:gd name="T4" fmla="*/ 243 w 331"/>
              <a:gd name="T5" fmla="*/ 0 h 330"/>
              <a:gd name="T6" fmla="*/ 319 w 331"/>
              <a:gd name="T7" fmla="*/ 0 h 330"/>
              <a:gd name="T8" fmla="*/ 327 w 331"/>
              <a:gd name="T9" fmla="*/ 4 h 330"/>
              <a:gd name="T10" fmla="*/ 331 w 331"/>
              <a:gd name="T11" fmla="*/ 12 h 330"/>
              <a:gd name="T12" fmla="*/ 331 w 331"/>
              <a:gd name="T13" fmla="*/ 88 h 330"/>
              <a:gd name="T14" fmla="*/ 329 w 331"/>
              <a:gd name="T15" fmla="*/ 92 h 330"/>
              <a:gd name="T16" fmla="*/ 325 w 331"/>
              <a:gd name="T17" fmla="*/ 94 h 330"/>
              <a:gd name="T18" fmla="*/ 313 w 331"/>
              <a:gd name="T19" fmla="*/ 94 h 330"/>
              <a:gd name="T20" fmla="*/ 309 w 331"/>
              <a:gd name="T21" fmla="*/ 92 h 330"/>
              <a:gd name="T22" fmla="*/ 307 w 331"/>
              <a:gd name="T23" fmla="*/ 88 h 330"/>
              <a:gd name="T24" fmla="*/ 307 w 331"/>
              <a:gd name="T25" fmla="*/ 40 h 330"/>
              <a:gd name="T26" fmla="*/ 230 w 331"/>
              <a:gd name="T27" fmla="*/ 117 h 330"/>
              <a:gd name="T28" fmla="*/ 254 w 331"/>
              <a:gd name="T29" fmla="*/ 161 h 330"/>
              <a:gd name="T30" fmla="*/ 260 w 331"/>
              <a:gd name="T31" fmla="*/ 211 h 330"/>
              <a:gd name="T32" fmla="*/ 223 w 331"/>
              <a:gd name="T33" fmla="*/ 291 h 330"/>
              <a:gd name="T34" fmla="*/ 144 w 331"/>
              <a:gd name="T35" fmla="*/ 328 h 330"/>
              <a:gd name="T36" fmla="*/ 87 w 331"/>
              <a:gd name="T37" fmla="*/ 321 h 330"/>
              <a:gd name="T38" fmla="*/ 39 w 331"/>
              <a:gd name="T39" fmla="*/ 291 h 330"/>
              <a:gd name="T40" fmla="*/ 10 w 331"/>
              <a:gd name="T41" fmla="*/ 244 h 330"/>
              <a:gd name="T42" fmla="*/ 3 w 331"/>
              <a:gd name="T43" fmla="*/ 187 h 330"/>
              <a:gd name="T44" fmla="*/ 40 w 331"/>
              <a:gd name="T45" fmla="*/ 108 h 330"/>
              <a:gd name="T46" fmla="*/ 119 w 331"/>
              <a:gd name="T47" fmla="*/ 71 h 330"/>
              <a:gd name="T48" fmla="*/ 170 w 331"/>
              <a:gd name="T49" fmla="*/ 77 h 330"/>
              <a:gd name="T50" fmla="*/ 214 w 331"/>
              <a:gd name="T51" fmla="*/ 101 h 330"/>
              <a:gd name="T52" fmla="*/ 290 w 331"/>
              <a:gd name="T53" fmla="*/ 24 h 330"/>
              <a:gd name="T54" fmla="*/ 243 w 331"/>
              <a:gd name="T55" fmla="*/ 24 h 330"/>
              <a:gd name="T56" fmla="*/ 238 w 331"/>
              <a:gd name="T57" fmla="*/ 22 h 330"/>
              <a:gd name="T58" fmla="*/ 237 w 331"/>
              <a:gd name="T59" fmla="*/ 18 h 330"/>
              <a:gd name="T60" fmla="*/ 237 w 331"/>
              <a:gd name="T61" fmla="*/ 6 h 330"/>
              <a:gd name="T62" fmla="*/ 131 w 331"/>
              <a:gd name="T63" fmla="*/ 306 h 330"/>
              <a:gd name="T64" fmla="*/ 172 w 331"/>
              <a:gd name="T65" fmla="*/ 297 h 330"/>
              <a:gd name="T66" fmla="*/ 206 w 331"/>
              <a:gd name="T67" fmla="*/ 275 h 330"/>
              <a:gd name="T68" fmla="*/ 228 w 331"/>
              <a:gd name="T69" fmla="*/ 241 h 330"/>
              <a:gd name="T70" fmla="*/ 237 w 331"/>
              <a:gd name="T71" fmla="*/ 200 h 330"/>
              <a:gd name="T72" fmla="*/ 228 w 331"/>
              <a:gd name="T73" fmla="*/ 159 h 330"/>
              <a:gd name="T74" fmla="*/ 206 w 331"/>
              <a:gd name="T75" fmla="*/ 125 h 330"/>
              <a:gd name="T76" fmla="*/ 172 w 331"/>
              <a:gd name="T77" fmla="*/ 102 h 330"/>
              <a:gd name="T78" fmla="*/ 131 w 331"/>
              <a:gd name="T79" fmla="*/ 94 h 330"/>
              <a:gd name="T80" fmla="*/ 90 w 331"/>
              <a:gd name="T81" fmla="*/ 102 h 330"/>
              <a:gd name="T82" fmla="*/ 56 w 331"/>
              <a:gd name="T83" fmla="*/ 125 h 330"/>
              <a:gd name="T84" fmla="*/ 34 w 331"/>
              <a:gd name="T85" fmla="*/ 159 h 330"/>
              <a:gd name="T86" fmla="*/ 25 w 331"/>
              <a:gd name="T87" fmla="*/ 200 h 330"/>
              <a:gd name="T88" fmla="*/ 34 w 331"/>
              <a:gd name="T89" fmla="*/ 241 h 330"/>
              <a:gd name="T90" fmla="*/ 56 w 331"/>
              <a:gd name="T91" fmla="*/ 275 h 330"/>
              <a:gd name="T92" fmla="*/ 90 w 331"/>
              <a:gd name="T93" fmla="*/ 297 h 330"/>
              <a:gd name="T94" fmla="*/ 131 w 331"/>
              <a:gd name="T95" fmla="*/ 306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1" h="330">
                <a:moveTo>
                  <a:pt x="237" y="6"/>
                </a:moveTo>
                <a:cubicBezTo>
                  <a:pt x="237" y="4"/>
                  <a:pt x="237" y="3"/>
                  <a:pt x="238" y="2"/>
                </a:cubicBezTo>
                <a:cubicBezTo>
                  <a:pt x="239" y="1"/>
                  <a:pt x="241" y="0"/>
                  <a:pt x="243" y="0"/>
                </a:cubicBezTo>
                <a:cubicBezTo>
                  <a:pt x="319" y="0"/>
                  <a:pt x="319" y="0"/>
                  <a:pt x="319" y="0"/>
                </a:cubicBezTo>
                <a:cubicBezTo>
                  <a:pt x="322" y="0"/>
                  <a:pt x="325" y="1"/>
                  <a:pt x="327" y="4"/>
                </a:cubicBezTo>
                <a:cubicBezTo>
                  <a:pt x="329" y="6"/>
                  <a:pt x="331" y="9"/>
                  <a:pt x="331" y="12"/>
                </a:cubicBezTo>
                <a:cubicBezTo>
                  <a:pt x="331" y="88"/>
                  <a:pt x="331" y="88"/>
                  <a:pt x="331" y="88"/>
                </a:cubicBezTo>
                <a:cubicBezTo>
                  <a:pt x="331" y="90"/>
                  <a:pt x="330" y="91"/>
                  <a:pt x="329" y="92"/>
                </a:cubicBezTo>
                <a:cubicBezTo>
                  <a:pt x="328" y="94"/>
                  <a:pt x="326" y="94"/>
                  <a:pt x="325" y="94"/>
                </a:cubicBezTo>
                <a:cubicBezTo>
                  <a:pt x="313" y="94"/>
                  <a:pt x="313" y="94"/>
                  <a:pt x="313" y="94"/>
                </a:cubicBezTo>
                <a:cubicBezTo>
                  <a:pt x="311" y="94"/>
                  <a:pt x="310" y="94"/>
                  <a:pt x="309" y="92"/>
                </a:cubicBezTo>
                <a:cubicBezTo>
                  <a:pt x="308" y="91"/>
                  <a:pt x="307" y="90"/>
                  <a:pt x="307" y="88"/>
                </a:cubicBezTo>
                <a:cubicBezTo>
                  <a:pt x="307" y="40"/>
                  <a:pt x="307" y="40"/>
                  <a:pt x="307" y="40"/>
                </a:cubicBezTo>
                <a:cubicBezTo>
                  <a:pt x="230" y="117"/>
                  <a:pt x="230" y="117"/>
                  <a:pt x="230" y="117"/>
                </a:cubicBezTo>
                <a:cubicBezTo>
                  <a:pt x="241" y="130"/>
                  <a:pt x="249" y="144"/>
                  <a:pt x="254" y="161"/>
                </a:cubicBezTo>
                <a:cubicBezTo>
                  <a:pt x="259" y="177"/>
                  <a:pt x="261" y="194"/>
                  <a:pt x="260" y="211"/>
                </a:cubicBezTo>
                <a:cubicBezTo>
                  <a:pt x="257" y="242"/>
                  <a:pt x="245" y="268"/>
                  <a:pt x="223" y="291"/>
                </a:cubicBezTo>
                <a:cubicBezTo>
                  <a:pt x="201" y="313"/>
                  <a:pt x="175" y="325"/>
                  <a:pt x="144" y="328"/>
                </a:cubicBezTo>
                <a:cubicBezTo>
                  <a:pt x="124" y="330"/>
                  <a:pt x="105" y="328"/>
                  <a:pt x="87" y="321"/>
                </a:cubicBezTo>
                <a:cubicBezTo>
                  <a:pt x="68" y="314"/>
                  <a:pt x="52" y="304"/>
                  <a:pt x="39" y="291"/>
                </a:cubicBezTo>
                <a:cubicBezTo>
                  <a:pt x="27" y="278"/>
                  <a:pt x="17" y="263"/>
                  <a:pt x="10" y="244"/>
                </a:cubicBezTo>
                <a:cubicBezTo>
                  <a:pt x="3" y="226"/>
                  <a:pt x="0" y="207"/>
                  <a:pt x="3" y="187"/>
                </a:cubicBezTo>
                <a:cubicBezTo>
                  <a:pt x="6" y="156"/>
                  <a:pt x="18" y="130"/>
                  <a:pt x="40" y="108"/>
                </a:cubicBezTo>
                <a:cubicBezTo>
                  <a:pt x="62" y="86"/>
                  <a:pt x="89" y="74"/>
                  <a:pt x="119" y="71"/>
                </a:cubicBezTo>
                <a:cubicBezTo>
                  <a:pt x="137" y="70"/>
                  <a:pt x="154" y="72"/>
                  <a:pt x="170" y="77"/>
                </a:cubicBezTo>
                <a:cubicBezTo>
                  <a:pt x="186" y="82"/>
                  <a:pt x="201" y="90"/>
                  <a:pt x="214" y="101"/>
                </a:cubicBezTo>
                <a:cubicBezTo>
                  <a:pt x="290" y="24"/>
                  <a:pt x="290" y="24"/>
                  <a:pt x="290" y="24"/>
                </a:cubicBezTo>
                <a:cubicBezTo>
                  <a:pt x="243" y="24"/>
                  <a:pt x="243" y="24"/>
                  <a:pt x="243" y="24"/>
                </a:cubicBezTo>
                <a:cubicBezTo>
                  <a:pt x="241" y="24"/>
                  <a:pt x="239" y="23"/>
                  <a:pt x="238" y="22"/>
                </a:cubicBezTo>
                <a:cubicBezTo>
                  <a:pt x="237" y="21"/>
                  <a:pt x="237" y="20"/>
                  <a:pt x="237" y="18"/>
                </a:cubicBezTo>
                <a:lnTo>
                  <a:pt x="237" y="6"/>
                </a:lnTo>
                <a:close/>
                <a:moveTo>
                  <a:pt x="131" y="306"/>
                </a:moveTo>
                <a:cubicBezTo>
                  <a:pt x="145" y="306"/>
                  <a:pt x="159" y="303"/>
                  <a:pt x="172" y="297"/>
                </a:cubicBezTo>
                <a:cubicBezTo>
                  <a:pt x="185" y="292"/>
                  <a:pt x="196" y="284"/>
                  <a:pt x="206" y="275"/>
                </a:cubicBezTo>
                <a:cubicBezTo>
                  <a:pt x="215" y="265"/>
                  <a:pt x="223" y="254"/>
                  <a:pt x="228" y="241"/>
                </a:cubicBezTo>
                <a:cubicBezTo>
                  <a:pt x="234" y="228"/>
                  <a:pt x="237" y="214"/>
                  <a:pt x="237" y="200"/>
                </a:cubicBezTo>
                <a:cubicBezTo>
                  <a:pt x="237" y="186"/>
                  <a:pt x="234" y="172"/>
                  <a:pt x="228" y="159"/>
                </a:cubicBezTo>
                <a:cubicBezTo>
                  <a:pt x="223" y="146"/>
                  <a:pt x="215" y="135"/>
                  <a:pt x="206" y="125"/>
                </a:cubicBezTo>
                <a:cubicBezTo>
                  <a:pt x="196" y="116"/>
                  <a:pt x="185" y="108"/>
                  <a:pt x="172" y="102"/>
                </a:cubicBezTo>
                <a:cubicBezTo>
                  <a:pt x="159" y="97"/>
                  <a:pt x="145" y="94"/>
                  <a:pt x="131" y="94"/>
                </a:cubicBezTo>
                <a:cubicBezTo>
                  <a:pt x="117" y="94"/>
                  <a:pt x="103" y="97"/>
                  <a:pt x="90" y="102"/>
                </a:cubicBezTo>
                <a:cubicBezTo>
                  <a:pt x="77" y="108"/>
                  <a:pt x="66" y="116"/>
                  <a:pt x="56" y="125"/>
                </a:cubicBezTo>
                <a:cubicBezTo>
                  <a:pt x="47" y="135"/>
                  <a:pt x="39" y="146"/>
                  <a:pt x="34" y="159"/>
                </a:cubicBezTo>
                <a:cubicBezTo>
                  <a:pt x="28" y="172"/>
                  <a:pt x="25" y="186"/>
                  <a:pt x="25" y="200"/>
                </a:cubicBezTo>
                <a:cubicBezTo>
                  <a:pt x="25" y="214"/>
                  <a:pt x="28" y="228"/>
                  <a:pt x="34" y="241"/>
                </a:cubicBezTo>
                <a:cubicBezTo>
                  <a:pt x="39" y="254"/>
                  <a:pt x="47" y="265"/>
                  <a:pt x="56" y="275"/>
                </a:cubicBezTo>
                <a:cubicBezTo>
                  <a:pt x="66" y="284"/>
                  <a:pt x="77" y="292"/>
                  <a:pt x="90" y="297"/>
                </a:cubicBezTo>
                <a:cubicBezTo>
                  <a:pt x="103" y="303"/>
                  <a:pt x="117" y="306"/>
                  <a:pt x="131" y="3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1" name="Freeform 123">
            <a:extLst>
              <a:ext uri="{FF2B5EF4-FFF2-40B4-BE49-F238E27FC236}">
                <a16:creationId xmlns:a16="http://schemas.microsoft.com/office/drawing/2014/main" id="{E0A0FB39-0E03-34D2-6398-F1ACEF6D3FF7}"/>
              </a:ext>
            </a:extLst>
          </p:cNvPr>
          <p:cNvSpPr>
            <a:spLocks noEditPoints="1"/>
          </p:cNvSpPr>
          <p:nvPr/>
        </p:nvSpPr>
        <p:spPr bwMode="auto">
          <a:xfrm>
            <a:off x="3106133" y="533267"/>
            <a:ext cx="217488" cy="338138"/>
          </a:xfrm>
          <a:custGeom>
            <a:avLst/>
            <a:gdLst>
              <a:gd name="T0" fmla="*/ 202 w 202"/>
              <a:gd name="T1" fmla="*/ 101 h 313"/>
              <a:gd name="T2" fmla="*/ 176 w 202"/>
              <a:gd name="T3" fmla="*/ 168 h 313"/>
              <a:gd name="T4" fmla="*/ 113 w 202"/>
              <a:gd name="T5" fmla="*/ 201 h 313"/>
              <a:gd name="T6" fmla="*/ 113 w 202"/>
              <a:gd name="T7" fmla="*/ 246 h 313"/>
              <a:gd name="T8" fmla="*/ 152 w 202"/>
              <a:gd name="T9" fmla="*/ 246 h 313"/>
              <a:gd name="T10" fmla="*/ 156 w 202"/>
              <a:gd name="T11" fmla="*/ 248 h 313"/>
              <a:gd name="T12" fmla="*/ 157 w 202"/>
              <a:gd name="T13" fmla="*/ 252 h 313"/>
              <a:gd name="T14" fmla="*/ 157 w 202"/>
              <a:gd name="T15" fmla="*/ 263 h 313"/>
              <a:gd name="T16" fmla="*/ 156 w 202"/>
              <a:gd name="T17" fmla="*/ 267 h 313"/>
              <a:gd name="T18" fmla="*/ 152 w 202"/>
              <a:gd name="T19" fmla="*/ 268 h 313"/>
              <a:gd name="T20" fmla="*/ 113 w 202"/>
              <a:gd name="T21" fmla="*/ 268 h 313"/>
              <a:gd name="T22" fmla="*/ 113 w 202"/>
              <a:gd name="T23" fmla="*/ 307 h 313"/>
              <a:gd name="T24" fmla="*/ 111 w 202"/>
              <a:gd name="T25" fmla="*/ 311 h 313"/>
              <a:gd name="T26" fmla="*/ 107 w 202"/>
              <a:gd name="T27" fmla="*/ 313 h 313"/>
              <a:gd name="T28" fmla="*/ 96 w 202"/>
              <a:gd name="T29" fmla="*/ 313 h 313"/>
              <a:gd name="T30" fmla="*/ 92 w 202"/>
              <a:gd name="T31" fmla="*/ 311 h 313"/>
              <a:gd name="T32" fmla="*/ 90 w 202"/>
              <a:gd name="T33" fmla="*/ 307 h 313"/>
              <a:gd name="T34" fmla="*/ 90 w 202"/>
              <a:gd name="T35" fmla="*/ 268 h 313"/>
              <a:gd name="T36" fmla="*/ 51 w 202"/>
              <a:gd name="T37" fmla="*/ 268 h 313"/>
              <a:gd name="T38" fmla="*/ 47 w 202"/>
              <a:gd name="T39" fmla="*/ 267 h 313"/>
              <a:gd name="T40" fmla="*/ 46 w 202"/>
              <a:gd name="T41" fmla="*/ 263 h 313"/>
              <a:gd name="T42" fmla="*/ 46 w 202"/>
              <a:gd name="T43" fmla="*/ 252 h 313"/>
              <a:gd name="T44" fmla="*/ 47 w 202"/>
              <a:gd name="T45" fmla="*/ 248 h 313"/>
              <a:gd name="T46" fmla="*/ 51 w 202"/>
              <a:gd name="T47" fmla="*/ 246 h 313"/>
              <a:gd name="T48" fmla="*/ 90 w 202"/>
              <a:gd name="T49" fmla="*/ 246 h 313"/>
              <a:gd name="T50" fmla="*/ 90 w 202"/>
              <a:gd name="T51" fmla="*/ 201 h 313"/>
              <a:gd name="T52" fmla="*/ 43 w 202"/>
              <a:gd name="T53" fmla="*/ 183 h 313"/>
              <a:gd name="T54" fmla="*/ 11 w 202"/>
              <a:gd name="T55" fmla="*/ 144 h 313"/>
              <a:gd name="T56" fmla="*/ 2 w 202"/>
              <a:gd name="T57" fmla="*/ 93 h 313"/>
              <a:gd name="T58" fmla="*/ 16 w 202"/>
              <a:gd name="T59" fmla="*/ 50 h 313"/>
              <a:gd name="T60" fmla="*/ 47 w 202"/>
              <a:gd name="T61" fmla="*/ 17 h 313"/>
              <a:gd name="T62" fmla="*/ 90 w 202"/>
              <a:gd name="T63" fmla="*/ 2 h 313"/>
              <a:gd name="T64" fmla="*/ 145 w 202"/>
              <a:gd name="T65" fmla="*/ 11 h 313"/>
              <a:gd name="T66" fmla="*/ 187 w 202"/>
              <a:gd name="T67" fmla="*/ 48 h 313"/>
              <a:gd name="T68" fmla="*/ 202 w 202"/>
              <a:gd name="T69" fmla="*/ 101 h 313"/>
              <a:gd name="T70" fmla="*/ 23 w 202"/>
              <a:gd name="T71" fmla="*/ 101 h 313"/>
              <a:gd name="T72" fmla="*/ 46 w 202"/>
              <a:gd name="T73" fmla="*/ 156 h 313"/>
              <a:gd name="T74" fmla="*/ 101 w 202"/>
              <a:gd name="T75" fmla="*/ 179 h 313"/>
              <a:gd name="T76" fmla="*/ 157 w 202"/>
              <a:gd name="T77" fmla="*/ 156 h 313"/>
              <a:gd name="T78" fmla="*/ 179 w 202"/>
              <a:gd name="T79" fmla="*/ 101 h 313"/>
              <a:gd name="T80" fmla="*/ 157 w 202"/>
              <a:gd name="T81" fmla="*/ 46 h 313"/>
              <a:gd name="T82" fmla="*/ 101 w 202"/>
              <a:gd name="T83" fmla="*/ 23 h 313"/>
              <a:gd name="T84" fmla="*/ 46 w 202"/>
              <a:gd name="T85" fmla="*/ 46 h 313"/>
              <a:gd name="T86" fmla="*/ 23 w 202"/>
              <a:gd name="T87" fmla="*/ 101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2" h="313">
                <a:moveTo>
                  <a:pt x="202" y="101"/>
                </a:moveTo>
                <a:cubicBezTo>
                  <a:pt x="202" y="127"/>
                  <a:pt x="193" y="149"/>
                  <a:pt x="176" y="168"/>
                </a:cubicBezTo>
                <a:cubicBezTo>
                  <a:pt x="159" y="187"/>
                  <a:pt x="138" y="198"/>
                  <a:pt x="113" y="201"/>
                </a:cubicBezTo>
                <a:cubicBezTo>
                  <a:pt x="113" y="246"/>
                  <a:pt x="113" y="246"/>
                  <a:pt x="113" y="246"/>
                </a:cubicBezTo>
                <a:cubicBezTo>
                  <a:pt x="152" y="246"/>
                  <a:pt x="152" y="246"/>
                  <a:pt x="152" y="246"/>
                </a:cubicBezTo>
                <a:cubicBezTo>
                  <a:pt x="153" y="246"/>
                  <a:pt x="155" y="247"/>
                  <a:pt x="156" y="248"/>
                </a:cubicBezTo>
                <a:cubicBezTo>
                  <a:pt x="157" y="249"/>
                  <a:pt x="157" y="250"/>
                  <a:pt x="157" y="252"/>
                </a:cubicBezTo>
                <a:cubicBezTo>
                  <a:pt x="157" y="263"/>
                  <a:pt x="157" y="263"/>
                  <a:pt x="157" y="263"/>
                </a:cubicBezTo>
                <a:cubicBezTo>
                  <a:pt x="157" y="264"/>
                  <a:pt x="157" y="266"/>
                  <a:pt x="156" y="267"/>
                </a:cubicBezTo>
                <a:cubicBezTo>
                  <a:pt x="155" y="268"/>
                  <a:pt x="153" y="268"/>
                  <a:pt x="152" y="268"/>
                </a:cubicBezTo>
                <a:cubicBezTo>
                  <a:pt x="113" y="268"/>
                  <a:pt x="113" y="268"/>
                  <a:pt x="113" y="268"/>
                </a:cubicBezTo>
                <a:cubicBezTo>
                  <a:pt x="113" y="307"/>
                  <a:pt x="113" y="307"/>
                  <a:pt x="113" y="307"/>
                </a:cubicBezTo>
                <a:cubicBezTo>
                  <a:pt x="113" y="309"/>
                  <a:pt x="112" y="310"/>
                  <a:pt x="111" y="311"/>
                </a:cubicBezTo>
                <a:cubicBezTo>
                  <a:pt x="110" y="312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4" y="313"/>
                  <a:pt x="93" y="312"/>
                  <a:pt x="92" y="311"/>
                </a:cubicBezTo>
                <a:cubicBezTo>
                  <a:pt x="91" y="310"/>
                  <a:pt x="90" y="309"/>
                  <a:pt x="90" y="307"/>
                </a:cubicBezTo>
                <a:cubicBezTo>
                  <a:pt x="90" y="268"/>
                  <a:pt x="90" y="268"/>
                  <a:pt x="90" y="268"/>
                </a:cubicBezTo>
                <a:cubicBezTo>
                  <a:pt x="51" y="268"/>
                  <a:pt x="51" y="268"/>
                  <a:pt x="51" y="268"/>
                </a:cubicBezTo>
                <a:cubicBezTo>
                  <a:pt x="50" y="268"/>
                  <a:pt x="48" y="268"/>
                  <a:pt x="47" y="267"/>
                </a:cubicBezTo>
                <a:cubicBezTo>
                  <a:pt x="46" y="266"/>
                  <a:pt x="46" y="264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0"/>
                  <a:pt x="46" y="249"/>
                  <a:pt x="47" y="248"/>
                </a:cubicBezTo>
                <a:cubicBezTo>
                  <a:pt x="48" y="247"/>
                  <a:pt x="50" y="246"/>
                  <a:pt x="51" y="246"/>
                </a:cubicBezTo>
                <a:cubicBezTo>
                  <a:pt x="90" y="246"/>
                  <a:pt x="90" y="246"/>
                  <a:pt x="90" y="246"/>
                </a:cubicBezTo>
                <a:cubicBezTo>
                  <a:pt x="90" y="201"/>
                  <a:pt x="90" y="201"/>
                  <a:pt x="90" y="201"/>
                </a:cubicBezTo>
                <a:cubicBezTo>
                  <a:pt x="73" y="199"/>
                  <a:pt x="57" y="193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8"/>
                  <a:pt x="0" y="111"/>
                  <a:pt x="2" y="93"/>
                </a:cubicBezTo>
                <a:cubicBezTo>
                  <a:pt x="3" y="78"/>
                  <a:pt x="7" y="63"/>
                  <a:pt x="16" y="50"/>
                </a:cubicBezTo>
                <a:cubicBezTo>
                  <a:pt x="24" y="36"/>
                  <a:pt x="34" y="26"/>
                  <a:pt x="47" y="17"/>
                </a:cubicBezTo>
                <a:cubicBezTo>
                  <a:pt x="60" y="9"/>
                  <a:pt x="75" y="3"/>
                  <a:pt x="90" y="2"/>
                </a:cubicBezTo>
                <a:cubicBezTo>
                  <a:pt x="110" y="0"/>
                  <a:pt x="128" y="3"/>
                  <a:pt x="145" y="11"/>
                </a:cubicBezTo>
                <a:cubicBezTo>
                  <a:pt x="163" y="20"/>
                  <a:pt x="176" y="32"/>
                  <a:pt x="187" y="48"/>
                </a:cubicBezTo>
                <a:cubicBezTo>
                  <a:pt x="197" y="64"/>
                  <a:pt x="202" y="82"/>
                  <a:pt x="202" y="101"/>
                </a:cubicBezTo>
                <a:close/>
                <a:moveTo>
                  <a:pt x="23" y="101"/>
                </a:moveTo>
                <a:cubicBezTo>
                  <a:pt x="23" y="123"/>
                  <a:pt x="31" y="141"/>
                  <a:pt x="46" y="156"/>
                </a:cubicBezTo>
                <a:cubicBezTo>
                  <a:pt x="62" y="172"/>
                  <a:pt x="80" y="179"/>
                  <a:pt x="101" y="179"/>
                </a:cubicBezTo>
                <a:cubicBezTo>
                  <a:pt x="123" y="179"/>
                  <a:pt x="141" y="172"/>
                  <a:pt x="157" y="156"/>
                </a:cubicBezTo>
                <a:cubicBezTo>
                  <a:pt x="172" y="141"/>
                  <a:pt x="179" y="123"/>
                  <a:pt x="179" y="101"/>
                </a:cubicBezTo>
                <a:cubicBezTo>
                  <a:pt x="179" y="80"/>
                  <a:pt x="172" y="61"/>
                  <a:pt x="157" y="46"/>
                </a:cubicBezTo>
                <a:cubicBezTo>
                  <a:pt x="141" y="31"/>
                  <a:pt x="123" y="23"/>
                  <a:pt x="101" y="23"/>
                </a:cubicBezTo>
                <a:cubicBezTo>
                  <a:pt x="80" y="23"/>
                  <a:pt x="62" y="31"/>
                  <a:pt x="46" y="46"/>
                </a:cubicBezTo>
                <a:cubicBezTo>
                  <a:pt x="31" y="61"/>
                  <a:pt x="23" y="80"/>
                  <a:pt x="2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96">
            <a:extLst>
              <a:ext uri="{FF2B5EF4-FFF2-40B4-BE49-F238E27FC236}">
                <a16:creationId xmlns:a16="http://schemas.microsoft.com/office/drawing/2014/main" id="{45FA92ED-1CCF-8E40-6E6A-1DF2E46AF2C5}"/>
              </a:ext>
            </a:extLst>
          </p:cNvPr>
          <p:cNvSpPr>
            <a:spLocks noEditPoints="1"/>
          </p:cNvSpPr>
          <p:nvPr/>
        </p:nvSpPr>
        <p:spPr bwMode="auto">
          <a:xfrm>
            <a:off x="5089969" y="3844252"/>
            <a:ext cx="263525" cy="334963"/>
          </a:xfrm>
          <a:custGeom>
            <a:avLst/>
            <a:gdLst>
              <a:gd name="T0" fmla="*/ 178 w 244"/>
              <a:gd name="T1" fmla="*/ 6 h 310"/>
              <a:gd name="T2" fmla="*/ 179 w 244"/>
              <a:gd name="T3" fmla="*/ 2 h 310"/>
              <a:gd name="T4" fmla="*/ 183 w 244"/>
              <a:gd name="T5" fmla="*/ 0 h 310"/>
              <a:gd name="T6" fmla="*/ 233 w 244"/>
              <a:gd name="T7" fmla="*/ 0 h 310"/>
              <a:gd name="T8" fmla="*/ 241 w 244"/>
              <a:gd name="T9" fmla="*/ 4 h 310"/>
              <a:gd name="T10" fmla="*/ 244 w 244"/>
              <a:gd name="T11" fmla="*/ 11 h 310"/>
              <a:gd name="T12" fmla="*/ 244 w 244"/>
              <a:gd name="T13" fmla="*/ 61 h 310"/>
              <a:gd name="T14" fmla="*/ 242 w 244"/>
              <a:gd name="T15" fmla="*/ 65 h 310"/>
              <a:gd name="T16" fmla="*/ 238 w 244"/>
              <a:gd name="T17" fmla="*/ 67 h 310"/>
              <a:gd name="T18" fmla="*/ 227 w 244"/>
              <a:gd name="T19" fmla="*/ 67 h 310"/>
              <a:gd name="T20" fmla="*/ 223 w 244"/>
              <a:gd name="T21" fmla="*/ 65 h 310"/>
              <a:gd name="T22" fmla="*/ 222 w 244"/>
              <a:gd name="T23" fmla="*/ 61 h 310"/>
              <a:gd name="T24" fmla="*/ 222 w 244"/>
              <a:gd name="T25" fmla="*/ 38 h 310"/>
              <a:gd name="T26" fmla="*/ 178 w 244"/>
              <a:gd name="T27" fmla="*/ 82 h 310"/>
              <a:gd name="T28" fmla="*/ 200 w 244"/>
              <a:gd name="T29" fmla="*/ 144 h 310"/>
              <a:gd name="T30" fmla="*/ 174 w 244"/>
              <a:gd name="T31" fmla="*/ 211 h 310"/>
              <a:gd name="T32" fmla="*/ 111 w 244"/>
              <a:gd name="T33" fmla="*/ 243 h 310"/>
              <a:gd name="T34" fmla="*/ 111 w 244"/>
              <a:gd name="T35" fmla="*/ 266 h 310"/>
              <a:gd name="T36" fmla="*/ 128 w 244"/>
              <a:gd name="T37" fmla="*/ 266 h 310"/>
              <a:gd name="T38" fmla="*/ 132 w 244"/>
              <a:gd name="T39" fmla="*/ 267 h 310"/>
              <a:gd name="T40" fmla="*/ 133 w 244"/>
              <a:gd name="T41" fmla="*/ 271 h 310"/>
              <a:gd name="T42" fmla="*/ 133 w 244"/>
              <a:gd name="T43" fmla="*/ 282 h 310"/>
              <a:gd name="T44" fmla="*/ 132 w 244"/>
              <a:gd name="T45" fmla="*/ 286 h 310"/>
              <a:gd name="T46" fmla="*/ 128 w 244"/>
              <a:gd name="T47" fmla="*/ 288 h 310"/>
              <a:gd name="T48" fmla="*/ 111 w 244"/>
              <a:gd name="T49" fmla="*/ 288 h 310"/>
              <a:gd name="T50" fmla="*/ 111 w 244"/>
              <a:gd name="T51" fmla="*/ 304 h 310"/>
              <a:gd name="T52" fmla="*/ 110 w 244"/>
              <a:gd name="T53" fmla="*/ 308 h 310"/>
              <a:gd name="T54" fmla="*/ 106 w 244"/>
              <a:gd name="T55" fmla="*/ 310 h 310"/>
              <a:gd name="T56" fmla="*/ 95 w 244"/>
              <a:gd name="T57" fmla="*/ 310 h 310"/>
              <a:gd name="T58" fmla="*/ 91 w 244"/>
              <a:gd name="T59" fmla="*/ 308 h 310"/>
              <a:gd name="T60" fmla="*/ 89 w 244"/>
              <a:gd name="T61" fmla="*/ 304 h 310"/>
              <a:gd name="T62" fmla="*/ 89 w 244"/>
              <a:gd name="T63" fmla="*/ 288 h 310"/>
              <a:gd name="T64" fmla="*/ 72 w 244"/>
              <a:gd name="T65" fmla="*/ 288 h 310"/>
              <a:gd name="T66" fmla="*/ 68 w 244"/>
              <a:gd name="T67" fmla="*/ 286 h 310"/>
              <a:gd name="T68" fmla="*/ 67 w 244"/>
              <a:gd name="T69" fmla="*/ 282 h 310"/>
              <a:gd name="T70" fmla="*/ 67 w 244"/>
              <a:gd name="T71" fmla="*/ 271 h 310"/>
              <a:gd name="T72" fmla="*/ 68 w 244"/>
              <a:gd name="T73" fmla="*/ 267 h 310"/>
              <a:gd name="T74" fmla="*/ 72 w 244"/>
              <a:gd name="T75" fmla="*/ 266 h 310"/>
              <a:gd name="T76" fmla="*/ 89 w 244"/>
              <a:gd name="T77" fmla="*/ 266 h 310"/>
              <a:gd name="T78" fmla="*/ 89 w 244"/>
              <a:gd name="T79" fmla="*/ 243 h 310"/>
              <a:gd name="T80" fmla="*/ 42 w 244"/>
              <a:gd name="T81" fmla="*/ 225 h 310"/>
              <a:gd name="T82" fmla="*/ 10 w 244"/>
              <a:gd name="T83" fmla="*/ 186 h 310"/>
              <a:gd name="T84" fmla="*/ 1 w 244"/>
              <a:gd name="T85" fmla="*/ 136 h 310"/>
              <a:gd name="T86" fmla="*/ 29 w 244"/>
              <a:gd name="T87" fmla="*/ 75 h 310"/>
              <a:gd name="T88" fmla="*/ 89 w 244"/>
              <a:gd name="T89" fmla="*/ 45 h 310"/>
              <a:gd name="T90" fmla="*/ 128 w 244"/>
              <a:gd name="T91" fmla="*/ 49 h 310"/>
              <a:gd name="T92" fmla="*/ 162 w 244"/>
              <a:gd name="T93" fmla="*/ 66 h 310"/>
              <a:gd name="T94" fmla="*/ 206 w 244"/>
              <a:gd name="T95" fmla="*/ 22 h 310"/>
              <a:gd name="T96" fmla="*/ 183 w 244"/>
              <a:gd name="T97" fmla="*/ 22 h 310"/>
              <a:gd name="T98" fmla="*/ 179 w 244"/>
              <a:gd name="T99" fmla="*/ 21 h 310"/>
              <a:gd name="T100" fmla="*/ 178 w 244"/>
              <a:gd name="T101" fmla="*/ 17 h 310"/>
              <a:gd name="T102" fmla="*/ 178 w 244"/>
              <a:gd name="T103" fmla="*/ 6 h 310"/>
              <a:gd name="T104" fmla="*/ 100 w 244"/>
              <a:gd name="T105" fmla="*/ 221 h 310"/>
              <a:gd name="T106" fmla="*/ 155 w 244"/>
              <a:gd name="T107" fmla="*/ 199 h 310"/>
              <a:gd name="T108" fmla="*/ 178 w 244"/>
              <a:gd name="T109" fmla="*/ 144 h 310"/>
              <a:gd name="T110" fmla="*/ 155 w 244"/>
              <a:gd name="T111" fmla="*/ 89 h 310"/>
              <a:gd name="T112" fmla="*/ 100 w 244"/>
              <a:gd name="T113" fmla="*/ 67 h 310"/>
              <a:gd name="T114" fmla="*/ 45 w 244"/>
              <a:gd name="T115" fmla="*/ 89 h 310"/>
              <a:gd name="T116" fmla="*/ 23 w 244"/>
              <a:gd name="T117" fmla="*/ 144 h 310"/>
              <a:gd name="T118" fmla="*/ 45 w 244"/>
              <a:gd name="T119" fmla="*/ 199 h 310"/>
              <a:gd name="T120" fmla="*/ 100 w 244"/>
              <a:gd name="T121" fmla="*/ 221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4" h="310">
                <a:moveTo>
                  <a:pt x="178" y="6"/>
                </a:moveTo>
                <a:cubicBezTo>
                  <a:pt x="178" y="4"/>
                  <a:pt x="178" y="3"/>
                  <a:pt x="179" y="2"/>
                </a:cubicBezTo>
                <a:cubicBezTo>
                  <a:pt x="180" y="1"/>
                  <a:pt x="181" y="0"/>
                  <a:pt x="183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6" y="0"/>
                  <a:pt x="238" y="1"/>
                  <a:pt x="241" y="4"/>
                </a:cubicBezTo>
                <a:cubicBezTo>
                  <a:pt x="243" y="6"/>
                  <a:pt x="244" y="8"/>
                  <a:pt x="244" y="11"/>
                </a:cubicBezTo>
                <a:cubicBezTo>
                  <a:pt x="244" y="61"/>
                  <a:pt x="244" y="61"/>
                  <a:pt x="244" y="61"/>
                </a:cubicBezTo>
                <a:cubicBezTo>
                  <a:pt x="244" y="63"/>
                  <a:pt x="243" y="64"/>
                  <a:pt x="242" y="65"/>
                </a:cubicBezTo>
                <a:cubicBezTo>
                  <a:pt x="241" y="66"/>
                  <a:pt x="240" y="67"/>
                  <a:pt x="238" y="67"/>
                </a:cubicBezTo>
                <a:cubicBezTo>
                  <a:pt x="227" y="67"/>
                  <a:pt x="227" y="67"/>
                  <a:pt x="227" y="67"/>
                </a:cubicBezTo>
                <a:cubicBezTo>
                  <a:pt x="226" y="67"/>
                  <a:pt x="224" y="66"/>
                  <a:pt x="223" y="65"/>
                </a:cubicBezTo>
                <a:cubicBezTo>
                  <a:pt x="222" y="64"/>
                  <a:pt x="222" y="63"/>
                  <a:pt x="222" y="61"/>
                </a:cubicBezTo>
                <a:cubicBezTo>
                  <a:pt x="222" y="38"/>
                  <a:pt x="222" y="38"/>
                  <a:pt x="222" y="38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92" y="100"/>
                  <a:pt x="200" y="121"/>
                  <a:pt x="200" y="144"/>
                </a:cubicBezTo>
                <a:cubicBezTo>
                  <a:pt x="200" y="170"/>
                  <a:pt x="191" y="192"/>
                  <a:pt x="174" y="211"/>
                </a:cubicBezTo>
                <a:cubicBezTo>
                  <a:pt x="157" y="229"/>
                  <a:pt x="136" y="240"/>
                  <a:pt x="111" y="243"/>
                </a:cubicBezTo>
                <a:cubicBezTo>
                  <a:pt x="111" y="266"/>
                  <a:pt x="111" y="266"/>
                  <a:pt x="111" y="266"/>
                </a:cubicBezTo>
                <a:cubicBezTo>
                  <a:pt x="128" y="266"/>
                  <a:pt x="128" y="266"/>
                  <a:pt x="128" y="266"/>
                </a:cubicBezTo>
                <a:cubicBezTo>
                  <a:pt x="129" y="266"/>
                  <a:pt x="131" y="266"/>
                  <a:pt x="132" y="267"/>
                </a:cubicBezTo>
                <a:cubicBezTo>
                  <a:pt x="133" y="268"/>
                  <a:pt x="133" y="270"/>
                  <a:pt x="133" y="271"/>
                </a:cubicBezTo>
                <a:cubicBezTo>
                  <a:pt x="133" y="282"/>
                  <a:pt x="133" y="282"/>
                  <a:pt x="133" y="282"/>
                </a:cubicBezTo>
                <a:cubicBezTo>
                  <a:pt x="133" y="284"/>
                  <a:pt x="133" y="285"/>
                  <a:pt x="132" y="286"/>
                </a:cubicBezTo>
                <a:cubicBezTo>
                  <a:pt x="131" y="287"/>
                  <a:pt x="129" y="288"/>
                  <a:pt x="128" y="288"/>
                </a:cubicBezTo>
                <a:cubicBezTo>
                  <a:pt x="111" y="288"/>
                  <a:pt x="111" y="288"/>
                  <a:pt x="111" y="288"/>
                </a:cubicBezTo>
                <a:cubicBezTo>
                  <a:pt x="111" y="304"/>
                  <a:pt x="111" y="304"/>
                  <a:pt x="111" y="304"/>
                </a:cubicBezTo>
                <a:cubicBezTo>
                  <a:pt x="111" y="306"/>
                  <a:pt x="111" y="307"/>
                  <a:pt x="110" y="308"/>
                </a:cubicBezTo>
                <a:cubicBezTo>
                  <a:pt x="109" y="309"/>
                  <a:pt x="107" y="310"/>
                  <a:pt x="106" y="310"/>
                </a:cubicBezTo>
                <a:cubicBezTo>
                  <a:pt x="95" y="310"/>
                  <a:pt x="95" y="310"/>
                  <a:pt x="95" y="310"/>
                </a:cubicBezTo>
                <a:cubicBezTo>
                  <a:pt x="93" y="310"/>
                  <a:pt x="92" y="309"/>
                  <a:pt x="91" y="308"/>
                </a:cubicBezTo>
                <a:cubicBezTo>
                  <a:pt x="90" y="307"/>
                  <a:pt x="89" y="306"/>
                  <a:pt x="89" y="304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2" y="288"/>
                  <a:pt x="72" y="288"/>
                  <a:pt x="72" y="288"/>
                </a:cubicBezTo>
                <a:cubicBezTo>
                  <a:pt x="71" y="288"/>
                  <a:pt x="70" y="287"/>
                  <a:pt x="68" y="286"/>
                </a:cubicBezTo>
                <a:cubicBezTo>
                  <a:pt x="67" y="285"/>
                  <a:pt x="67" y="284"/>
                  <a:pt x="67" y="282"/>
                </a:cubicBezTo>
                <a:cubicBezTo>
                  <a:pt x="67" y="271"/>
                  <a:pt x="67" y="271"/>
                  <a:pt x="67" y="271"/>
                </a:cubicBezTo>
                <a:cubicBezTo>
                  <a:pt x="67" y="270"/>
                  <a:pt x="67" y="268"/>
                  <a:pt x="68" y="267"/>
                </a:cubicBezTo>
                <a:cubicBezTo>
                  <a:pt x="70" y="266"/>
                  <a:pt x="71" y="266"/>
                  <a:pt x="72" y="266"/>
                </a:cubicBezTo>
                <a:cubicBezTo>
                  <a:pt x="89" y="266"/>
                  <a:pt x="89" y="266"/>
                  <a:pt x="89" y="266"/>
                </a:cubicBezTo>
                <a:cubicBezTo>
                  <a:pt x="89" y="243"/>
                  <a:pt x="89" y="243"/>
                  <a:pt x="89" y="243"/>
                </a:cubicBezTo>
                <a:cubicBezTo>
                  <a:pt x="72" y="241"/>
                  <a:pt x="56" y="235"/>
                  <a:pt x="42" y="225"/>
                </a:cubicBezTo>
                <a:cubicBezTo>
                  <a:pt x="28" y="215"/>
                  <a:pt x="18" y="202"/>
                  <a:pt x="10" y="186"/>
                </a:cubicBezTo>
                <a:cubicBezTo>
                  <a:pt x="3" y="171"/>
                  <a:pt x="0" y="154"/>
                  <a:pt x="1" y="136"/>
                </a:cubicBezTo>
                <a:cubicBezTo>
                  <a:pt x="3" y="113"/>
                  <a:pt x="12" y="92"/>
                  <a:pt x="29" y="75"/>
                </a:cubicBezTo>
                <a:cubicBezTo>
                  <a:pt x="45" y="58"/>
                  <a:pt x="65" y="48"/>
                  <a:pt x="89" y="45"/>
                </a:cubicBezTo>
                <a:cubicBezTo>
                  <a:pt x="102" y="44"/>
                  <a:pt x="115" y="45"/>
                  <a:pt x="128" y="49"/>
                </a:cubicBezTo>
                <a:cubicBezTo>
                  <a:pt x="141" y="52"/>
                  <a:pt x="152" y="58"/>
                  <a:pt x="162" y="66"/>
                </a:cubicBezTo>
                <a:cubicBezTo>
                  <a:pt x="206" y="22"/>
                  <a:pt x="206" y="22"/>
                  <a:pt x="206" y="22"/>
                </a:cubicBezTo>
                <a:cubicBezTo>
                  <a:pt x="183" y="22"/>
                  <a:pt x="183" y="22"/>
                  <a:pt x="183" y="22"/>
                </a:cubicBezTo>
                <a:cubicBezTo>
                  <a:pt x="181" y="22"/>
                  <a:pt x="180" y="22"/>
                  <a:pt x="179" y="21"/>
                </a:cubicBezTo>
                <a:cubicBezTo>
                  <a:pt x="178" y="20"/>
                  <a:pt x="178" y="18"/>
                  <a:pt x="178" y="17"/>
                </a:cubicBezTo>
                <a:lnTo>
                  <a:pt x="178" y="6"/>
                </a:lnTo>
                <a:close/>
                <a:moveTo>
                  <a:pt x="100" y="221"/>
                </a:moveTo>
                <a:cubicBezTo>
                  <a:pt x="121" y="221"/>
                  <a:pt x="140" y="214"/>
                  <a:pt x="155" y="199"/>
                </a:cubicBezTo>
                <a:cubicBezTo>
                  <a:pt x="170" y="184"/>
                  <a:pt x="178" y="165"/>
                  <a:pt x="178" y="144"/>
                </a:cubicBezTo>
                <a:cubicBezTo>
                  <a:pt x="178" y="123"/>
                  <a:pt x="170" y="105"/>
                  <a:pt x="155" y="89"/>
                </a:cubicBezTo>
                <a:cubicBezTo>
                  <a:pt x="140" y="74"/>
                  <a:pt x="121" y="67"/>
                  <a:pt x="100" y="67"/>
                </a:cubicBezTo>
                <a:cubicBezTo>
                  <a:pt x="79" y="67"/>
                  <a:pt x="61" y="74"/>
                  <a:pt x="45" y="89"/>
                </a:cubicBezTo>
                <a:cubicBezTo>
                  <a:pt x="30" y="105"/>
                  <a:pt x="23" y="123"/>
                  <a:pt x="23" y="144"/>
                </a:cubicBezTo>
                <a:cubicBezTo>
                  <a:pt x="23" y="165"/>
                  <a:pt x="30" y="184"/>
                  <a:pt x="45" y="199"/>
                </a:cubicBezTo>
                <a:cubicBezTo>
                  <a:pt x="61" y="214"/>
                  <a:pt x="79" y="221"/>
                  <a:pt x="100" y="2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5" name="Freeform 108">
            <a:extLst>
              <a:ext uri="{FF2B5EF4-FFF2-40B4-BE49-F238E27FC236}">
                <a16:creationId xmlns:a16="http://schemas.microsoft.com/office/drawing/2014/main" id="{519BC672-EE3C-8D8E-757B-FAC0378D9188}"/>
              </a:ext>
            </a:extLst>
          </p:cNvPr>
          <p:cNvSpPr>
            <a:spLocks noEditPoints="1"/>
          </p:cNvSpPr>
          <p:nvPr/>
        </p:nvSpPr>
        <p:spPr bwMode="auto">
          <a:xfrm>
            <a:off x="10040377" y="597773"/>
            <a:ext cx="388938" cy="290513"/>
          </a:xfrm>
          <a:custGeom>
            <a:avLst/>
            <a:gdLst>
              <a:gd name="T0" fmla="*/ 360 w 360"/>
              <a:gd name="T1" fmla="*/ 247 h 270"/>
              <a:gd name="T2" fmla="*/ 360 w 360"/>
              <a:gd name="T3" fmla="*/ 270 h 270"/>
              <a:gd name="T4" fmla="*/ 0 w 360"/>
              <a:gd name="T5" fmla="*/ 270 h 270"/>
              <a:gd name="T6" fmla="*/ 0 w 360"/>
              <a:gd name="T7" fmla="*/ 0 h 270"/>
              <a:gd name="T8" fmla="*/ 23 w 360"/>
              <a:gd name="T9" fmla="*/ 0 h 270"/>
              <a:gd name="T10" fmla="*/ 23 w 360"/>
              <a:gd name="T11" fmla="*/ 247 h 270"/>
              <a:gd name="T12" fmla="*/ 360 w 360"/>
              <a:gd name="T13" fmla="*/ 247 h 270"/>
              <a:gd name="T14" fmla="*/ 337 w 360"/>
              <a:gd name="T15" fmla="*/ 28 h 270"/>
              <a:gd name="T16" fmla="*/ 337 w 360"/>
              <a:gd name="T17" fmla="*/ 104 h 270"/>
              <a:gd name="T18" fmla="*/ 334 w 360"/>
              <a:gd name="T19" fmla="*/ 110 h 270"/>
              <a:gd name="T20" fmla="*/ 328 w 360"/>
              <a:gd name="T21" fmla="*/ 108 h 270"/>
              <a:gd name="T22" fmla="*/ 306 w 360"/>
              <a:gd name="T23" fmla="*/ 87 h 270"/>
              <a:gd name="T24" fmla="*/ 195 w 360"/>
              <a:gd name="T25" fmla="*/ 198 h 270"/>
              <a:gd name="T26" fmla="*/ 191 w 360"/>
              <a:gd name="T27" fmla="*/ 200 h 270"/>
              <a:gd name="T28" fmla="*/ 187 w 360"/>
              <a:gd name="T29" fmla="*/ 198 h 270"/>
              <a:gd name="T30" fmla="*/ 146 w 360"/>
              <a:gd name="T31" fmla="*/ 157 h 270"/>
              <a:gd name="T32" fmla="*/ 73 w 360"/>
              <a:gd name="T33" fmla="*/ 230 h 270"/>
              <a:gd name="T34" fmla="*/ 39 w 360"/>
              <a:gd name="T35" fmla="*/ 197 h 270"/>
              <a:gd name="T36" fmla="*/ 142 w 360"/>
              <a:gd name="T37" fmla="*/ 94 h 270"/>
              <a:gd name="T38" fmla="*/ 146 w 360"/>
              <a:gd name="T39" fmla="*/ 92 h 270"/>
              <a:gd name="T40" fmla="*/ 150 w 360"/>
              <a:gd name="T41" fmla="*/ 94 h 270"/>
              <a:gd name="T42" fmla="*/ 191 w 360"/>
              <a:gd name="T43" fmla="*/ 135 h 270"/>
              <a:gd name="T44" fmla="*/ 273 w 360"/>
              <a:gd name="T45" fmla="*/ 53 h 270"/>
              <a:gd name="T46" fmla="*/ 251 w 360"/>
              <a:gd name="T47" fmla="*/ 32 h 270"/>
              <a:gd name="T48" fmla="*/ 250 w 360"/>
              <a:gd name="T49" fmla="*/ 26 h 270"/>
              <a:gd name="T50" fmla="*/ 255 w 360"/>
              <a:gd name="T51" fmla="*/ 22 h 270"/>
              <a:gd name="T52" fmla="*/ 332 w 360"/>
              <a:gd name="T53" fmla="*/ 22 h 270"/>
              <a:gd name="T54" fmla="*/ 336 w 360"/>
              <a:gd name="T55" fmla="*/ 24 h 270"/>
              <a:gd name="T56" fmla="*/ 337 w 360"/>
              <a:gd name="T57" fmla="*/ 2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0" h="270">
                <a:moveTo>
                  <a:pt x="360" y="247"/>
                </a:moveTo>
                <a:cubicBezTo>
                  <a:pt x="360" y="270"/>
                  <a:pt x="360" y="270"/>
                  <a:pt x="360" y="270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0"/>
                  <a:pt x="0" y="0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247"/>
                  <a:pt x="23" y="247"/>
                  <a:pt x="23" y="247"/>
                </a:cubicBezTo>
                <a:lnTo>
                  <a:pt x="360" y="247"/>
                </a:lnTo>
                <a:close/>
                <a:moveTo>
                  <a:pt x="337" y="28"/>
                </a:moveTo>
                <a:cubicBezTo>
                  <a:pt x="337" y="104"/>
                  <a:pt x="337" y="104"/>
                  <a:pt x="337" y="104"/>
                </a:cubicBezTo>
                <a:cubicBezTo>
                  <a:pt x="337" y="107"/>
                  <a:pt x="336" y="109"/>
                  <a:pt x="334" y="110"/>
                </a:cubicBezTo>
                <a:cubicBezTo>
                  <a:pt x="332" y="111"/>
                  <a:pt x="330" y="110"/>
                  <a:pt x="328" y="108"/>
                </a:cubicBezTo>
                <a:cubicBezTo>
                  <a:pt x="306" y="87"/>
                  <a:pt x="306" y="87"/>
                  <a:pt x="306" y="87"/>
                </a:cubicBezTo>
                <a:cubicBezTo>
                  <a:pt x="195" y="198"/>
                  <a:pt x="195" y="198"/>
                  <a:pt x="195" y="198"/>
                </a:cubicBezTo>
                <a:cubicBezTo>
                  <a:pt x="194" y="199"/>
                  <a:pt x="193" y="200"/>
                  <a:pt x="191" y="200"/>
                </a:cubicBezTo>
                <a:cubicBezTo>
                  <a:pt x="190" y="200"/>
                  <a:pt x="188" y="199"/>
                  <a:pt x="187" y="198"/>
                </a:cubicBezTo>
                <a:cubicBezTo>
                  <a:pt x="146" y="157"/>
                  <a:pt x="146" y="157"/>
                  <a:pt x="146" y="157"/>
                </a:cubicBezTo>
                <a:cubicBezTo>
                  <a:pt x="73" y="230"/>
                  <a:pt x="73" y="230"/>
                  <a:pt x="73" y="230"/>
                </a:cubicBezTo>
                <a:cubicBezTo>
                  <a:pt x="39" y="197"/>
                  <a:pt x="39" y="197"/>
                  <a:pt x="39" y="197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3" y="93"/>
                  <a:pt x="145" y="92"/>
                  <a:pt x="146" y="92"/>
                </a:cubicBezTo>
                <a:cubicBezTo>
                  <a:pt x="148" y="92"/>
                  <a:pt x="149" y="93"/>
                  <a:pt x="150" y="94"/>
                </a:cubicBezTo>
                <a:cubicBezTo>
                  <a:pt x="191" y="135"/>
                  <a:pt x="191" y="135"/>
                  <a:pt x="191" y="135"/>
                </a:cubicBezTo>
                <a:cubicBezTo>
                  <a:pt x="273" y="53"/>
                  <a:pt x="273" y="53"/>
                  <a:pt x="273" y="53"/>
                </a:cubicBezTo>
                <a:cubicBezTo>
                  <a:pt x="251" y="32"/>
                  <a:pt x="251" y="32"/>
                  <a:pt x="251" y="32"/>
                </a:cubicBezTo>
                <a:cubicBezTo>
                  <a:pt x="250" y="30"/>
                  <a:pt x="249" y="28"/>
                  <a:pt x="250" y="26"/>
                </a:cubicBezTo>
                <a:cubicBezTo>
                  <a:pt x="251" y="23"/>
                  <a:pt x="253" y="22"/>
                  <a:pt x="255" y="22"/>
                </a:cubicBezTo>
                <a:cubicBezTo>
                  <a:pt x="332" y="22"/>
                  <a:pt x="332" y="22"/>
                  <a:pt x="332" y="22"/>
                </a:cubicBezTo>
                <a:cubicBezTo>
                  <a:pt x="333" y="22"/>
                  <a:pt x="335" y="23"/>
                  <a:pt x="336" y="24"/>
                </a:cubicBezTo>
                <a:cubicBezTo>
                  <a:pt x="337" y="25"/>
                  <a:pt x="337" y="26"/>
                  <a:pt x="337" y="2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B349852-6B2E-DDB1-5066-0A6F567DB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874803"/>
              </p:ext>
            </p:extLst>
          </p:nvPr>
        </p:nvGraphicFramePr>
        <p:xfrm>
          <a:off x="-354452" y="5125900"/>
          <a:ext cx="2972821" cy="170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A6B71D2-4658-D8BC-988E-102AC5E17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516858"/>
              </p:ext>
            </p:extLst>
          </p:nvPr>
        </p:nvGraphicFramePr>
        <p:xfrm>
          <a:off x="2504209" y="4987636"/>
          <a:ext cx="2868378" cy="1910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E6B3178-DD10-D3A7-4CAE-D47ECE17DB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870382"/>
              </p:ext>
            </p:extLst>
          </p:nvPr>
        </p:nvGraphicFramePr>
        <p:xfrm>
          <a:off x="932321" y="3961171"/>
          <a:ext cx="2987382" cy="201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F849ADB-8A01-A8C9-3F4C-11F8E6A700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236926"/>
              </p:ext>
            </p:extLst>
          </p:nvPr>
        </p:nvGraphicFramePr>
        <p:xfrm>
          <a:off x="4551429" y="3916237"/>
          <a:ext cx="3848773" cy="282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742FE6BB-1F2A-6DD7-DB62-F5546A3CF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9345594"/>
              </p:ext>
            </p:extLst>
          </p:nvPr>
        </p:nvGraphicFramePr>
        <p:xfrm>
          <a:off x="7974651" y="3800319"/>
          <a:ext cx="4049069" cy="2934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8796EA57-13FF-9F37-B057-CD9DFEB9A6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604869"/>
              </p:ext>
            </p:extLst>
          </p:nvPr>
        </p:nvGraphicFramePr>
        <p:xfrm>
          <a:off x="7906428" y="1412169"/>
          <a:ext cx="4285572" cy="246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9EDADC3-285A-08C1-EEEE-43CCB7A734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901941"/>
              </p:ext>
            </p:extLst>
          </p:nvPr>
        </p:nvGraphicFramePr>
        <p:xfrm>
          <a:off x="261576" y="1369713"/>
          <a:ext cx="7429416" cy="239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9036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9120CE-51E9-5C3B-0904-C272ACD6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50" y="6185808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  <a:endParaRPr lang="en-GH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10CE23-4A02-73FB-6701-608E35581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981024"/>
              </p:ext>
            </p:extLst>
          </p:nvPr>
        </p:nvGraphicFramePr>
        <p:xfrm>
          <a:off x="457196" y="100483"/>
          <a:ext cx="11315716" cy="645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8682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0F458-57C7-AB47-BA1F-B6C5CEF7B980}"/>
              </a:ext>
            </a:extLst>
          </p:cNvPr>
          <p:cNvSpPr/>
          <p:nvPr/>
        </p:nvSpPr>
        <p:spPr>
          <a:xfrm>
            <a:off x="762000" y="381000"/>
            <a:ext cx="3428528" cy="1966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A4E4ED-8C45-D246-827F-AB4EBD96FF82}"/>
              </a:ext>
            </a:extLst>
          </p:cNvPr>
          <p:cNvSpPr/>
          <p:nvPr/>
        </p:nvSpPr>
        <p:spPr>
          <a:xfrm>
            <a:off x="762000" y="2445608"/>
            <a:ext cx="3428528" cy="1966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9BD3F7-D14B-1945-990E-1DF561614982}"/>
              </a:ext>
            </a:extLst>
          </p:cNvPr>
          <p:cNvSpPr/>
          <p:nvPr/>
        </p:nvSpPr>
        <p:spPr>
          <a:xfrm>
            <a:off x="762000" y="4510216"/>
            <a:ext cx="3428528" cy="1966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6A1BB-B08B-DB48-8F84-D68BCAF5D008}"/>
              </a:ext>
            </a:extLst>
          </p:cNvPr>
          <p:cNvSpPr txBox="1"/>
          <p:nvPr/>
        </p:nvSpPr>
        <p:spPr>
          <a:xfrm>
            <a:off x="1976310" y="3783800"/>
            <a:ext cx="2432111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32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57,374.5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53394-2EF1-384B-8000-1788F4B215D9}"/>
              </a:ext>
            </a:extLst>
          </p:cNvPr>
          <p:cNvSpPr txBox="1"/>
          <p:nvPr/>
        </p:nvSpPr>
        <p:spPr>
          <a:xfrm>
            <a:off x="2440705" y="959825"/>
            <a:ext cx="1539149" cy="8309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217"/>
            <a:r>
              <a:rPr lang="en-US" sz="28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19,714</a:t>
            </a:r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</a:t>
            </a:r>
            <a:r>
              <a:rPr lang="en-US" sz="2000" b="1" i="1" kern="0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25,403)</a:t>
            </a:r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98D3D-2FA6-BC4D-A157-DDE67E3C1041}"/>
              </a:ext>
            </a:extLst>
          </p:cNvPr>
          <p:cNvSpPr txBox="1"/>
          <p:nvPr/>
        </p:nvSpPr>
        <p:spPr>
          <a:xfrm>
            <a:off x="2441667" y="1807473"/>
            <a:ext cx="1704634" cy="323165"/>
          </a:xfrm>
          <a:prstGeom prst="rect">
            <a:avLst/>
          </a:prstGeom>
          <a:noFill/>
        </p:spPr>
        <p:txBody>
          <a:bodyPr wrap="square" lIns="45720" rtlCol="0" anchor="t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000" b="1" dirty="0">
                <a:solidFill>
                  <a:srgbClr val="FFFFFF">
                    <a:lumMod val="95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Treated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0C710-5070-F845-87B1-7A83CC1900AC}"/>
              </a:ext>
            </a:extLst>
          </p:cNvPr>
          <p:cNvSpPr txBox="1"/>
          <p:nvPr/>
        </p:nvSpPr>
        <p:spPr>
          <a:xfrm>
            <a:off x="2449828" y="2752383"/>
            <a:ext cx="1648565" cy="1015663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sz="2000" b="1" dirty="0">
                <a:solidFill>
                  <a:srgbClr val="FFFFFF">
                    <a:lumMod val="95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Praziquantel Tablets used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0CFA6C-70CA-8B48-9696-1B3285A2A4C5}"/>
              </a:ext>
            </a:extLst>
          </p:cNvPr>
          <p:cNvSpPr/>
          <p:nvPr/>
        </p:nvSpPr>
        <p:spPr>
          <a:xfrm>
            <a:off x="4296032" y="381000"/>
            <a:ext cx="4219362" cy="3510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F9010D-1B29-5F45-ADE1-A1994DF4489D}"/>
              </a:ext>
            </a:extLst>
          </p:cNvPr>
          <p:cNvSpPr/>
          <p:nvPr/>
        </p:nvSpPr>
        <p:spPr>
          <a:xfrm>
            <a:off x="4296032" y="4758266"/>
            <a:ext cx="4219362" cy="1718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692141-F45F-854B-878B-37F964982015}"/>
              </a:ext>
            </a:extLst>
          </p:cNvPr>
          <p:cNvSpPr txBox="1"/>
          <p:nvPr/>
        </p:nvSpPr>
        <p:spPr>
          <a:xfrm>
            <a:off x="4134279" y="363961"/>
            <a:ext cx="4479194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445469"/>
                </a:solidFill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Our Measurable Impact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C74D1-A6D0-5145-A601-D466FB87582A}"/>
              </a:ext>
            </a:extLst>
          </p:cNvPr>
          <p:cNvSpPr txBox="1"/>
          <p:nvPr/>
        </p:nvSpPr>
        <p:spPr>
          <a:xfrm>
            <a:off x="4331630" y="4975126"/>
            <a:ext cx="99097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73757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2925B8-13AE-4441-9B6B-6D407F0B149D}"/>
              </a:ext>
            </a:extLst>
          </p:cNvPr>
          <p:cNvSpPr txBox="1"/>
          <p:nvPr/>
        </p:nvSpPr>
        <p:spPr>
          <a:xfrm>
            <a:off x="5358205" y="5029881"/>
            <a:ext cx="1627369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42.73</a:t>
            </a:r>
            <a:r>
              <a:rPr lang="en-US" sz="3000" b="1" dirty="0">
                <a:solidFill>
                  <a:srgbClr val="8ED75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000" b="1" dirty="0">
                <a:solidFill>
                  <a:srgbClr val="A5E34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BDDA11-989F-CB4E-9070-D0753B46551A}"/>
              </a:ext>
            </a:extLst>
          </p:cNvPr>
          <p:cNvSpPr txBox="1"/>
          <p:nvPr/>
        </p:nvSpPr>
        <p:spPr>
          <a:xfrm>
            <a:off x="7150233" y="5029881"/>
            <a:ext cx="1319593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8ED75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6.21</a:t>
            </a:r>
            <a:r>
              <a:rPr lang="en-US" sz="3000" b="1" dirty="0">
                <a:solidFill>
                  <a:srgbClr val="A5E34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000" b="1" dirty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737FB7-E493-1940-B9AC-4DD0D5E248B5}"/>
              </a:ext>
            </a:extLst>
          </p:cNvPr>
          <p:cNvSpPr txBox="1"/>
          <p:nvPr/>
        </p:nvSpPr>
        <p:spPr>
          <a:xfrm>
            <a:off x="4331630" y="5762890"/>
            <a:ext cx="1056700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Shai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B16CCC-CB39-224F-866F-A22650562335}"/>
              </a:ext>
            </a:extLst>
          </p:cNvPr>
          <p:cNvSpPr txBox="1"/>
          <p:nvPr/>
        </p:nvSpPr>
        <p:spPr>
          <a:xfrm>
            <a:off x="5358205" y="5762890"/>
            <a:ext cx="1689886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A5E34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39.84 </a:t>
            </a:r>
            <a:r>
              <a:rPr lang="en-US" sz="3000" b="1" dirty="0">
                <a:solidFill>
                  <a:srgbClr val="8ED75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785A4-6758-544B-B4CD-FE38DE610A98}"/>
              </a:ext>
            </a:extLst>
          </p:cNvPr>
          <p:cNvSpPr txBox="1"/>
          <p:nvPr/>
        </p:nvSpPr>
        <p:spPr>
          <a:xfrm>
            <a:off x="7022339" y="5733121"/>
            <a:ext cx="1470275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4.85 %</a:t>
            </a:r>
          </a:p>
        </p:txBody>
      </p:sp>
      <p:sp>
        <p:nvSpPr>
          <p:cNvPr id="41" name="Freeform 970">
            <a:extLst>
              <a:ext uri="{FF2B5EF4-FFF2-40B4-BE49-F238E27FC236}">
                <a16:creationId xmlns:a16="http://schemas.microsoft.com/office/drawing/2014/main" id="{EB3BB6DC-F409-5F41-8A1A-55BFC1C05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14815" y="3236492"/>
            <a:ext cx="468508" cy="512909"/>
          </a:xfrm>
          <a:custGeom>
            <a:avLst/>
            <a:gdLst>
              <a:gd name="T0" fmla="*/ 352350 w 267928"/>
              <a:gd name="T1" fmla="*/ 904753 h 293327"/>
              <a:gd name="T2" fmla="*/ 494170 w 267928"/>
              <a:gd name="T3" fmla="*/ 943046 h 293327"/>
              <a:gd name="T4" fmla="*/ 539455 w 267928"/>
              <a:gd name="T5" fmla="*/ 893982 h 293327"/>
              <a:gd name="T6" fmla="*/ 308253 w 267928"/>
              <a:gd name="T7" fmla="*/ 797041 h 293327"/>
              <a:gd name="T8" fmla="*/ 323749 w 267928"/>
              <a:gd name="T9" fmla="*/ 864063 h 293327"/>
              <a:gd name="T10" fmla="*/ 582356 w 267928"/>
              <a:gd name="T11" fmla="*/ 849697 h 293327"/>
              <a:gd name="T12" fmla="*/ 308253 w 267928"/>
              <a:gd name="T13" fmla="*/ 797041 h 293327"/>
              <a:gd name="T14" fmla="*/ 725370 w 267928"/>
              <a:gd name="T15" fmla="*/ 353502 h 293327"/>
              <a:gd name="T16" fmla="*/ 452643 w 267928"/>
              <a:gd name="T17" fmla="*/ 646987 h 293327"/>
              <a:gd name="T18" fmla="*/ 432398 w 267928"/>
              <a:gd name="T19" fmla="*/ 646987 h 293327"/>
              <a:gd name="T20" fmla="*/ 315684 w 267928"/>
              <a:gd name="T21" fmla="*/ 510986 h 293327"/>
              <a:gd name="T22" fmla="*/ 441927 w 267928"/>
              <a:gd name="T23" fmla="*/ 615968 h 293327"/>
              <a:gd name="T24" fmla="*/ 443086 w 267928"/>
              <a:gd name="T25" fmla="*/ 247488 h 293327"/>
              <a:gd name="T26" fmla="*/ 443086 w 267928"/>
              <a:gd name="T27" fmla="*/ 277215 h 293327"/>
              <a:gd name="T28" fmla="*/ 264260 w 267928"/>
              <a:gd name="T29" fmla="*/ 430605 h 293327"/>
              <a:gd name="T30" fmla="*/ 251237 w 267928"/>
              <a:gd name="T31" fmla="*/ 415145 h 293327"/>
              <a:gd name="T32" fmla="*/ 446495 w 267928"/>
              <a:gd name="T33" fmla="*/ 157975 h 293327"/>
              <a:gd name="T34" fmla="*/ 675309 w 267928"/>
              <a:gd name="T35" fmla="*/ 294406 h 293327"/>
              <a:gd name="T36" fmla="*/ 446495 w 267928"/>
              <a:gd name="T37" fmla="*/ 187892 h 293327"/>
              <a:gd name="T38" fmla="*/ 260585 w 267928"/>
              <a:gd name="T39" fmla="*/ 627103 h 293327"/>
              <a:gd name="T40" fmla="*/ 308253 w 267928"/>
              <a:gd name="T41" fmla="*/ 767122 h 293327"/>
              <a:gd name="T42" fmla="*/ 582356 w 267928"/>
              <a:gd name="T43" fmla="*/ 740797 h 293327"/>
              <a:gd name="T44" fmla="*/ 702721 w 267928"/>
              <a:gd name="T45" fmla="*/ 488277 h 293327"/>
              <a:gd name="T46" fmla="*/ 731320 w 267928"/>
              <a:gd name="T47" fmla="*/ 491865 h 293327"/>
              <a:gd name="T48" fmla="*/ 612145 w 267928"/>
              <a:gd name="T49" fmla="*/ 740797 h 293327"/>
              <a:gd name="T50" fmla="*/ 568058 w 267928"/>
              <a:gd name="T51" fmla="*/ 893982 h 293327"/>
              <a:gd name="T52" fmla="*/ 566863 w 267928"/>
              <a:gd name="T53" fmla="*/ 904753 h 293327"/>
              <a:gd name="T54" fmla="*/ 396445 w 267928"/>
              <a:gd name="T55" fmla="*/ 972963 h 293327"/>
              <a:gd name="T56" fmla="*/ 323749 w 267928"/>
              <a:gd name="T57" fmla="*/ 893982 h 293327"/>
              <a:gd name="T58" fmla="*/ 278464 w 267928"/>
              <a:gd name="T59" fmla="*/ 739595 h 293327"/>
              <a:gd name="T60" fmla="*/ 158097 w 267928"/>
              <a:gd name="T61" fmla="*/ 446393 h 293327"/>
              <a:gd name="T62" fmla="*/ 444711 w 267928"/>
              <a:gd name="T63" fmla="*/ 0 h 293327"/>
              <a:gd name="T64" fmla="*/ 697468 w 267928"/>
              <a:gd name="T65" fmla="*/ 808902 h 293327"/>
              <a:gd name="T66" fmla="*/ 680775 w 267928"/>
              <a:gd name="T67" fmla="*/ 786268 h 293327"/>
              <a:gd name="T68" fmla="*/ 444711 w 267928"/>
              <a:gd name="T69" fmla="*/ 28599 h 293327"/>
              <a:gd name="T70" fmla="*/ 29805 w 267928"/>
              <a:gd name="T71" fmla="*/ 858936 h 293327"/>
              <a:gd name="T72" fmla="*/ 209837 w 267928"/>
              <a:gd name="T73" fmla="*/ 874421 h 293327"/>
              <a:gd name="T74" fmla="*/ 15495 w 267928"/>
              <a:gd name="T75" fmla="*/ 888721 h 293327"/>
              <a:gd name="T76" fmla="*/ 0 w 267928"/>
              <a:gd name="T77" fmla="*/ 444357 h 2933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67928" h="293327">
                <a:moveTo>
                  <a:pt x="106142" y="269515"/>
                </a:moveTo>
                <a:lnTo>
                  <a:pt x="106142" y="272762"/>
                </a:lnTo>
                <a:cubicBezTo>
                  <a:pt x="106142" y="279256"/>
                  <a:pt x="112245" y="284307"/>
                  <a:pt x="119425" y="284307"/>
                </a:cubicBezTo>
                <a:lnTo>
                  <a:pt x="148863" y="284307"/>
                </a:lnTo>
                <a:cubicBezTo>
                  <a:pt x="156402" y="284307"/>
                  <a:pt x="162505" y="279256"/>
                  <a:pt x="162505" y="272762"/>
                </a:cubicBezTo>
                <a:lnTo>
                  <a:pt x="162505" y="269515"/>
                </a:lnTo>
                <a:lnTo>
                  <a:pt x="106142" y="269515"/>
                </a:lnTo>
                <a:close/>
                <a:moveTo>
                  <a:pt x="92858" y="240290"/>
                </a:moveTo>
                <a:lnTo>
                  <a:pt x="92858" y="256165"/>
                </a:lnTo>
                <a:cubicBezTo>
                  <a:pt x="92858" y="258691"/>
                  <a:pt x="95013" y="260495"/>
                  <a:pt x="97526" y="260495"/>
                </a:cubicBezTo>
                <a:lnTo>
                  <a:pt x="171121" y="260495"/>
                </a:lnTo>
                <a:cubicBezTo>
                  <a:pt x="173634" y="260495"/>
                  <a:pt x="175429" y="258691"/>
                  <a:pt x="175429" y="256165"/>
                </a:cubicBezTo>
                <a:lnTo>
                  <a:pt x="175429" y="240290"/>
                </a:lnTo>
                <a:lnTo>
                  <a:pt x="92858" y="240290"/>
                </a:lnTo>
                <a:close/>
                <a:moveTo>
                  <a:pt x="212411" y="106573"/>
                </a:moveTo>
                <a:cubicBezTo>
                  <a:pt x="214205" y="104775"/>
                  <a:pt x="216716" y="104775"/>
                  <a:pt x="218510" y="106573"/>
                </a:cubicBezTo>
                <a:cubicBezTo>
                  <a:pt x="220303" y="108012"/>
                  <a:pt x="220303" y="110889"/>
                  <a:pt x="218510" y="113047"/>
                </a:cubicBezTo>
                <a:lnTo>
                  <a:pt x="136354" y="195052"/>
                </a:lnTo>
                <a:cubicBezTo>
                  <a:pt x="135278" y="196490"/>
                  <a:pt x="134202" y="196490"/>
                  <a:pt x="133126" y="196490"/>
                </a:cubicBezTo>
                <a:cubicBezTo>
                  <a:pt x="132049" y="196490"/>
                  <a:pt x="130973" y="196490"/>
                  <a:pt x="130255" y="195052"/>
                </a:cubicBezTo>
                <a:lnTo>
                  <a:pt x="95097" y="160524"/>
                </a:lnTo>
                <a:cubicBezTo>
                  <a:pt x="93662" y="158366"/>
                  <a:pt x="93662" y="155488"/>
                  <a:pt x="95097" y="154050"/>
                </a:cubicBezTo>
                <a:cubicBezTo>
                  <a:pt x="96891" y="152251"/>
                  <a:pt x="99761" y="152251"/>
                  <a:pt x="101196" y="154050"/>
                </a:cubicBezTo>
                <a:lnTo>
                  <a:pt x="133126" y="185700"/>
                </a:lnTo>
                <a:lnTo>
                  <a:pt x="212411" y="106573"/>
                </a:lnTo>
                <a:close/>
                <a:moveTo>
                  <a:pt x="133475" y="74613"/>
                </a:moveTo>
                <a:cubicBezTo>
                  <a:pt x="135972" y="74613"/>
                  <a:pt x="137756" y="76764"/>
                  <a:pt x="137756" y="79273"/>
                </a:cubicBezTo>
                <a:cubicBezTo>
                  <a:pt x="137756" y="81782"/>
                  <a:pt x="135972" y="83575"/>
                  <a:pt x="133475" y="83575"/>
                </a:cubicBezTo>
                <a:cubicBezTo>
                  <a:pt x="108503" y="83575"/>
                  <a:pt x="87811" y="101498"/>
                  <a:pt x="83887" y="126232"/>
                </a:cubicBezTo>
                <a:cubicBezTo>
                  <a:pt x="83530" y="128383"/>
                  <a:pt x="81747" y="129817"/>
                  <a:pt x="79606" y="129817"/>
                </a:cubicBezTo>
                <a:cubicBezTo>
                  <a:pt x="79606" y="129817"/>
                  <a:pt x="79249" y="129817"/>
                  <a:pt x="78893" y="129817"/>
                </a:cubicBezTo>
                <a:cubicBezTo>
                  <a:pt x="76395" y="129458"/>
                  <a:pt x="74612" y="127666"/>
                  <a:pt x="75682" y="125157"/>
                </a:cubicBezTo>
                <a:cubicBezTo>
                  <a:pt x="79963" y="95762"/>
                  <a:pt x="104222" y="74613"/>
                  <a:pt x="133475" y="74613"/>
                </a:cubicBezTo>
                <a:close/>
                <a:moveTo>
                  <a:pt x="134503" y="47625"/>
                </a:moveTo>
                <a:cubicBezTo>
                  <a:pt x="162505" y="47625"/>
                  <a:pt x="187634" y="60253"/>
                  <a:pt x="204148" y="82622"/>
                </a:cubicBezTo>
                <a:cubicBezTo>
                  <a:pt x="205584" y="84065"/>
                  <a:pt x="204866" y="86952"/>
                  <a:pt x="203430" y="88756"/>
                </a:cubicBezTo>
                <a:cubicBezTo>
                  <a:pt x="201276" y="89838"/>
                  <a:pt x="198404" y="89477"/>
                  <a:pt x="196968" y="88034"/>
                </a:cubicBezTo>
                <a:cubicBezTo>
                  <a:pt x="182249" y="67469"/>
                  <a:pt x="159274" y="56645"/>
                  <a:pt x="134503" y="56645"/>
                </a:cubicBezTo>
                <a:cubicBezTo>
                  <a:pt x="91781" y="56645"/>
                  <a:pt x="56241" y="91281"/>
                  <a:pt x="56241" y="134577"/>
                </a:cubicBezTo>
                <a:cubicBezTo>
                  <a:pt x="56241" y="155142"/>
                  <a:pt x="64498" y="174625"/>
                  <a:pt x="78499" y="189057"/>
                </a:cubicBezTo>
                <a:cubicBezTo>
                  <a:pt x="87474" y="198438"/>
                  <a:pt x="92858" y="210705"/>
                  <a:pt x="92858" y="222972"/>
                </a:cubicBezTo>
                <a:lnTo>
                  <a:pt x="92858" y="231270"/>
                </a:lnTo>
                <a:lnTo>
                  <a:pt x="175429" y="231270"/>
                </a:lnTo>
                <a:lnTo>
                  <a:pt x="175429" y="223333"/>
                </a:lnTo>
                <a:cubicBezTo>
                  <a:pt x="175429" y="211066"/>
                  <a:pt x="180813" y="199520"/>
                  <a:pt x="190147" y="189418"/>
                </a:cubicBezTo>
                <a:cubicBezTo>
                  <a:pt x="201276" y="177872"/>
                  <a:pt x="209174" y="163080"/>
                  <a:pt x="211687" y="147205"/>
                </a:cubicBezTo>
                <a:cubicBezTo>
                  <a:pt x="212046" y="144679"/>
                  <a:pt x="213841" y="142875"/>
                  <a:pt x="216354" y="143597"/>
                </a:cubicBezTo>
                <a:cubicBezTo>
                  <a:pt x="218867" y="143597"/>
                  <a:pt x="220303" y="145762"/>
                  <a:pt x="220303" y="148287"/>
                </a:cubicBezTo>
                <a:cubicBezTo>
                  <a:pt x="217431" y="166327"/>
                  <a:pt x="209174" y="182563"/>
                  <a:pt x="196250" y="195551"/>
                </a:cubicBezTo>
                <a:cubicBezTo>
                  <a:pt x="188711" y="203850"/>
                  <a:pt x="184403" y="213591"/>
                  <a:pt x="184403" y="223333"/>
                </a:cubicBezTo>
                <a:lnTo>
                  <a:pt x="184403" y="256165"/>
                </a:lnTo>
                <a:cubicBezTo>
                  <a:pt x="184403" y="263381"/>
                  <a:pt x="178300" y="269515"/>
                  <a:pt x="171121" y="269515"/>
                </a:cubicBezTo>
                <a:lnTo>
                  <a:pt x="170762" y="269515"/>
                </a:lnTo>
                <a:lnTo>
                  <a:pt x="170762" y="272762"/>
                </a:lnTo>
                <a:cubicBezTo>
                  <a:pt x="170762" y="284307"/>
                  <a:pt x="161069" y="293327"/>
                  <a:pt x="148863" y="293327"/>
                </a:cubicBezTo>
                <a:lnTo>
                  <a:pt x="119425" y="293327"/>
                </a:lnTo>
                <a:cubicBezTo>
                  <a:pt x="107219" y="293327"/>
                  <a:pt x="97526" y="284307"/>
                  <a:pt x="97526" y="272762"/>
                </a:cubicBezTo>
                <a:lnTo>
                  <a:pt x="97526" y="269515"/>
                </a:lnTo>
                <a:cubicBezTo>
                  <a:pt x="89628" y="269515"/>
                  <a:pt x="83884" y="263381"/>
                  <a:pt x="83884" y="256165"/>
                </a:cubicBezTo>
                <a:lnTo>
                  <a:pt x="83884" y="222972"/>
                </a:lnTo>
                <a:cubicBezTo>
                  <a:pt x="83884" y="212870"/>
                  <a:pt x="79935" y="203489"/>
                  <a:pt x="72037" y="195191"/>
                </a:cubicBezTo>
                <a:cubicBezTo>
                  <a:pt x="56241" y="178955"/>
                  <a:pt x="47625" y="157307"/>
                  <a:pt x="47625" y="134577"/>
                </a:cubicBezTo>
                <a:cubicBezTo>
                  <a:pt x="47625" y="86591"/>
                  <a:pt x="86756" y="47625"/>
                  <a:pt x="134503" y="47625"/>
                </a:cubicBezTo>
                <a:close/>
                <a:moveTo>
                  <a:pt x="133964" y="0"/>
                </a:moveTo>
                <a:cubicBezTo>
                  <a:pt x="207950" y="0"/>
                  <a:pt x="267928" y="60338"/>
                  <a:pt x="267928" y="133964"/>
                </a:cubicBezTo>
                <a:cubicBezTo>
                  <a:pt x="267928" y="177781"/>
                  <a:pt x="246020" y="218725"/>
                  <a:pt x="210105" y="243866"/>
                </a:cubicBezTo>
                <a:cubicBezTo>
                  <a:pt x="208309" y="245661"/>
                  <a:pt x="205436" y="244943"/>
                  <a:pt x="203999" y="243147"/>
                </a:cubicBezTo>
                <a:cubicBezTo>
                  <a:pt x="202562" y="240992"/>
                  <a:pt x="202921" y="238478"/>
                  <a:pt x="205076" y="237042"/>
                </a:cubicBezTo>
                <a:cubicBezTo>
                  <a:pt x="238837" y="212978"/>
                  <a:pt x="258949" y="174908"/>
                  <a:pt x="258949" y="133964"/>
                </a:cubicBezTo>
                <a:cubicBezTo>
                  <a:pt x="258949" y="65366"/>
                  <a:pt x="202921" y="8620"/>
                  <a:pt x="133964" y="8620"/>
                </a:cubicBezTo>
                <a:cubicBezTo>
                  <a:pt x="65006" y="8620"/>
                  <a:pt x="8979" y="65366"/>
                  <a:pt x="8979" y="133964"/>
                </a:cubicBezTo>
                <a:lnTo>
                  <a:pt x="8979" y="258950"/>
                </a:lnTo>
                <a:lnTo>
                  <a:pt x="58542" y="258950"/>
                </a:lnTo>
                <a:cubicBezTo>
                  <a:pt x="61056" y="258950"/>
                  <a:pt x="63211" y="261105"/>
                  <a:pt x="63211" y="263619"/>
                </a:cubicBezTo>
                <a:cubicBezTo>
                  <a:pt x="63211" y="266133"/>
                  <a:pt x="61056" y="267929"/>
                  <a:pt x="58542" y="267929"/>
                </a:cubicBezTo>
                <a:lnTo>
                  <a:pt x="4669" y="267929"/>
                </a:lnTo>
                <a:cubicBezTo>
                  <a:pt x="2155" y="267929"/>
                  <a:pt x="0" y="266133"/>
                  <a:pt x="0" y="263619"/>
                </a:cubicBezTo>
                <a:lnTo>
                  <a:pt x="0" y="133964"/>
                </a:lnTo>
                <a:cubicBezTo>
                  <a:pt x="0" y="60338"/>
                  <a:pt x="59978" y="0"/>
                  <a:pt x="133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37572"/>
              </a:solidFill>
              <a:latin typeface="Lato Light" panose="020F0502020204030203" pitchFamily="34" charset="0"/>
            </a:endParaRPr>
          </a:p>
        </p:txBody>
      </p:sp>
      <p:sp>
        <p:nvSpPr>
          <p:cNvPr id="42" name="Freeform 1050">
            <a:extLst>
              <a:ext uri="{FF2B5EF4-FFF2-40B4-BE49-F238E27FC236}">
                <a16:creationId xmlns:a16="http://schemas.microsoft.com/office/drawing/2014/main" id="{F664C83D-B8E0-9749-A6B2-EADBB34B1F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61829" y="2312619"/>
            <a:ext cx="468508" cy="469941"/>
          </a:xfrm>
          <a:custGeom>
            <a:avLst/>
            <a:gdLst>
              <a:gd name="T0" fmla="*/ 236519 w 285390"/>
              <a:gd name="T1" fmla="*/ 610556 h 286653"/>
              <a:gd name="T2" fmla="*/ 206077 w 285390"/>
              <a:gd name="T3" fmla="*/ 610556 h 286653"/>
              <a:gd name="T4" fmla="*/ 166135 w 285390"/>
              <a:gd name="T5" fmla="*/ 365394 h 286653"/>
              <a:gd name="T6" fmla="*/ 276353 w 285390"/>
              <a:gd name="T7" fmla="*/ 654973 h 286653"/>
              <a:gd name="T8" fmla="*/ 166135 w 285390"/>
              <a:gd name="T9" fmla="*/ 365394 h 286653"/>
              <a:gd name="T10" fmla="*/ 306664 w 285390"/>
              <a:gd name="T11" fmla="*/ 115924 h 286653"/>
              <a:gd name="T12" fmla="*/ 306664 w 285390"/>
              <a:gd name="T13" fmla="*/ 144957 h 286653"/>
              <a:gd name="T14" fmla="*/ 28750 w 285390"/>
              <a:gd name="T15" fmla="*/ 775269 h 286653"/>
              <a:gd name="T16" fmla="*/ 183284 w 285390"/>
              <a:gd name="T17" fmla="*/ 790996 h 286653"/>
              <a:gd name="T18" fmla="*/ 430046 w 285390"/>
              <a:gd name="T19" fmla="*/ 776479 h 286653"/>
              <a:gd name="T20" fmla="*/ 922386 w 285390"/>
              <a:gd name="T21" fmla="*/ 775269 h 286653"/>
              <a:gd name="T22" fmla="*/ 660044 w 285390"/>
              <a:gd name="T23" fmla="*/ 144957 h 286653"/>
              <a:gd name="T24" fmla="*/ 660044 w 285390"/>
              <a:gd name="T25" fmla="*/ 115924 h 286653"/>
              <a:gd name="T26" fmla="*/ 949934 w 285390"/>
              <a:gd name="T27" fmla="*/ 129230 h 286653"/>
              <a:gd name="T28" fmla="*/ 936759 w 285390"/>
              <a:gd name="T29" fmla="*/ 804304 h 286653"/>
              <a:gd name="T30" fmla="*/ 176092 w 285390"/>
              <a:gd name="T31" fmla="*/ 957951 h 286653"/>
              <a:gd name="T32" fmla="*/ 161718 w 285390"/>
              <a:gd name="T33" fmla="*/ 957951 h 286653"/>
              <a:gd name="T34" fmla="*/ 153327 w 285390"/>
              <a:gd name="T35" fmla="*/ 804304 h 286653"/>
              <a:gd name="T36" fmla="*/ 0 w 285390"/>
              <a:gd name="T37" fmla="*/ 790996 h 286653"/>
              <a:gd name="T38" fmla="*/ 15576 w 285390"/>
              <a:gd name="T39" fmla="*/ 115924 h 286653"/>
              <a:gd name="T40" fmla="*/ 435681 w 285390"/>
              <a:gd name="T41" fmla="*/ 31356 h 286653"/>
              <a:gd name="T42" fmla="*/ 353022 w 285390"/>
              <a:gd name="T43" fmla="*/ 281289 h 286653"/>
              <a:gd name="T44" fmla="*/ 305101 w 285390"/>
              <a:gd name="T45" fmla="*/ 654973 h 286653"/>
              <a:gd name="T46" fmla="*/ 690848 w 285390"/>
              <a:gd name="T47" fmla="*/ 654973 h 286653"/>
              <a:gd name="T48" fmla="*/ 731584 w 285390"/>
              <a:gd name="T49" fmla="*/ 582882 h 286653"/>
              <a:gd name="T50" fmla="*/ 741166 w 285390"/>
              <a:gd name="T51" fmla="*/ 561249 h 286653"/>
              <a:gd name="T52" fmla="*/ 768718 w 285390"/>
              <a:gd name="T53" fmla="*/ 479548 h 286653"/>
              <a:gd name="T54" fmla="*/ 769920 w 285390"/>
              <a:gd name="T55" fmla="*/ 459114 h 286653"/>
              <a:gd name="T56" fmla="*/ 762728 w 285390"/>
              <a:gd name="T57" fmla="*/ 383418 h 286653"/>
              <a:gd name="T58" fmla="*/ 762728 w 285390"/>
              <a:gd name="T59" fmla="*/ 353380 h 286653"/>
              <a:gd name="T60" fmla="*/ 748355 w 285390"/>
              <a:gd name="T61" fmla="*/ 269270 h 286653"/>
              <a:gd name="T62" fmla="*/ 536315 w 285390"/>
              <a:gd name="T63" fmla="*/ 263263 h 286653"/>
              <a:gd name="T64" fmla="*/ 544697 w 285390"/>
              <a:gd name="T65" fmla="*/ 137097 h 286653"/>
              <a:gd name="T66" fmla="*/ 476413 w 285390"/>
              <a:gd name="T67" fmla="*/ 113 h 286653"/>
              <a:gd name="T68" fmla="*/ 565062 w 285390"/>
              <a:gd name="T69" fmla="*/ 240428 h 286653"/>
              <a:gd name="T70" fmla="*/ 814243 w 285390"/>
              <a:gd name="T71" fmla="*/ 311327 h 286653"/>
              <a:gd name="T72" fmla="*/ 817837 w 285390"/>
              <a:gd name="T73" fmla="*/ 419466 h 286653"/>
              <a:gd name="T74" fmla="*/ 810649 w 285390"/>
              <a:gd name="T75" fmla="*/ 513192 h 286653"/>
              <a:gd name="T76" fmla="*/ 766322 w 285390"/>
              <a:gd name="T77" fmla="*/ 605710 h 286653"/>
              <a:gd name="T78" fmla="*/ 689653 w 285390"/>
              <a:gd name="T79" fmla="*/ 683815 h 286653"/>
              <a:gd name="T80" fmla="*/ 137381 w 285390"/>
              <a:gd name="T81" fmla="*/ 668193 h 286653"/>
              <a:gd name="T82" fmla="*/ 151769 w 285390"/>
              <a:gd name="T83" fmla="*/ 336560 h 286653"/>
              <a:gd name="T84" fmla="*/ 331456 w 285390"/>
              <a:gd name="T85" fmla="*/ 262057 h 286653"/>
              <a:gd name="T86" fmla="*/ 404537 w 285390"/>
              <a:gd name="T87" fmla="*/ 25345 h 286653"/>
              <a:gd name="T88" fmla="*/ 476413 w 285390"/>
              <a:gd name="T89" fmla="*/ 113 h 2866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85390" h="286653">
                <a:moveTo>
                  <a:pt x="66104" y="177476"/>
                </a:moveTo>
                <a:cubicBezTo>
                  <a:pt x="68771" y="177476"/>
                  <a:pt x="71057" y="179674"/>
                  <a:pt x="71057" y="182239"/>
                </a:cubicBezTo>
                <a:cubicBezTo>
                  <a:pt x="71057" y="184803"/>
                  <a:pt x="68771" y="186635"/>
                  <a:pt x="66104" y="186635"/>
                </a:cubicBezTo>
                <a:cubicBezTo>
                  <a:pt x="63818" y="186635"/>
                  <a:pt x="61913" y="184803"/>
                  <a:pt x="61913" y="182239"/>
                </a:cubicBezTo>
                <a:cubicBezTo>
                  <a:pt x="61913" y="179674"/>
                  <a:pt x="63818" y="177476"/>
                  <a:pt x="66104" y="177476"/>
                </a:cubicBezTo>
                <a:close/>
                <a:moveTo>
                  <a:pt x="49913" y="109064"/>
                </a:moveTo>
                <a:lnTo>
                  <a:pt x="49913" y="195498"/>
                </a:lnTo>
                <a:lnTo>
                  <a:pt x="83025" y="195498"/>
                </a:lnTo>
                <a:lnTo>
                  <a:pt x="83025" y="109064"/>
                </a:lnTo>
                <a:lnTo>
                  <a:pt x="49913" y="109064"/>
                </a:lnTo>
                <a:close/>
                <a:moveTo>
                  <a:pt x="4679" y="34601"/>
                </a:moveTo>
                <a:lnTo>
                  <a:pt x="92131" y="34601"/>
                </a:lnTo>
                <a:cubicBezTo>
                  <a:pt x="94650" y="34601"/>
                  <a:pt x="96450" y="36768"/>
                  <a:pt x="96450" y="38573"/>
                </a:cubicBezTo>
                <a:cubicBezTo>
                  <a:pt x="96450" y="41101"/>
                  <a:pt x="94650" y="43268"/>
                  <a:pt x="92131" y="43268"/>
                </a:cubicBezTo>
                <a:lnTo>
                  <a:pt x="8637" y="43268"/>
                </a:lnTo>
                <a:lnTo>
                  <a:pt x="8637" y="231404"/>
                </a:lnTo>
                <a:lnTo>
                  <a:pt x="50744" y="231404"/>
                </a:lnTo>
                <a:cubicBezTo>
                  <a:pt x="52903" y="231404"/>
                  <a:pt x="55063" y="233571"/>
                  <a:pt x="55063" y="236098"/>
                </a:cubicBezTo>
                <a:lnTo>
                  <a:pt x="55063" y="274376"/>
                </a:lnTo>
                <a:lnTo>
                  <a:pt x="129199" y="231765"/>
                </a:lnTo>
                <a:cubicBezTo>
                  <a:pt x="129919" y="231404"/>
                  <a:pt x="130639" y="231404"/>
                  <a:pt x="131719" y="231404"/>
                </a:cubicBezTo>
                <a:lnTo>
                  <a:pt x="277113" y="231404"/>
                </a:lnTo>
                <a:lnTo>
                  <a:pt x="277113" y="43268"/>
                </a:lnTo>
                <a:lnTo>
                  <a:pt x="198298" y="43268"/>
                </a:lnTo>
                <a:cubicBezTo>
                  <a:pt x="196138" y="43268"/>
                  <a:pt x="193979" y="41101"/>
                  <a:pt x="193979" y="38573"/>
                </a:cubicBezTo>
                <a:cubicBezTo>
                  <a:pt x="193979" y="36768"/>
                  <a:pt x="196138" y="34601"/>
                  <a:pt x="198298" y="34601"/>
                </a:cubicBezTo>
                <a:lnTo>
                  <a:pt x="281432" y="34601"/>
                </a:lnTo>
                <a:cubicBezTo>
                  <a:pt x="283951" y="34601"/>
                  <a:pt x="285390" y="36768"/>
                  <a:pt x="285390" y="38573"/>
                </a:cubicBezTo>
                <a:lnTo>
                  <a:pt x="285390" y="236098"/>
                </a:lnTo>
                <a:cubicBezTo>
                  <a:pt x="285390" y="237904"/>
                  <a:pt x="283951" y="240070"/>
                  <a:pt x="281432" y="240070"/>
                </a:cubicBezTo>
                <a:lnTo>
                  <a:pt x="132438" y="240070"/>
                </a:lnTo>
                <a:lnTo>
                  <a:pt x="52903" y="285931"/>
                </a:lnTo>
                <a:cubicBezTo>
                  <a:pt x="52184" y="286292"/>
                  <a:pt x="51464" y="286653"/>
                  <a:pt x="50744" y="286653"/>
                </a:cubicBezTo>
                <a:cubicBezTo>
                  <a:pt x="49664" y="286653"/>
                  <a:pt x="49305" y="286292"/>
                  <a:pt x="48585" y="285931"/>
                </a:cubicBezTo>
                <a:cubicBezTo>
                  <a:pt x="46785" y="285209"/>
                  <a:pt x="46066" y="283403"/>
                  <a:pt x="46066" y="282320"/>
                </a:cubicBezTo>
                <a:lnTo>
                  <a:pt x="46066" y="240070"/>
                </a:lnTo>
                <a:lnTo>
                  <a:pt x="4679" y="240070"/>
                </a:lnTo>
                <a:cubicBezTo>
                  <a:pt x="2159" y="240070"/>
                  <a:pt x="0" y="237904"/>
                  <a:pt x="0" y="236098"/>
                </a:cubicBezTo>
                <a:lnTo>
                  <a:pt x="0" y="38573"/>
                </a:lnTo>
                <a:cubicBezTo>
                  <a:pt x="0" y="36768"/>
                  <a:pt x="2159" y="34601"/>
                  <a:pt x="4679" y="34601"/>
                </a:cubicBezTo>
                <a:close/>
                <a:moveTo>
                  <a:pt x="142769" y="9001"/>
                </a:moveTo>
                <a:cubicBezTo>
                  <a:pt x="137011" y="8283"/>
                  <a:pt x="133052" y="9001"/>
                  <a:pt x="130892" y="9359"/>
                </a:cubicBezTo>
                <a:cubicBezTo>
                  <a:pt x="132692" y="17608"/>
                  <a:pt x="135931" y="37334"/>
                  <a:pt x="132692" y="45942"/>
                </a:cubicBezTo>
                <a:cubicBezTo>
                  <a:pt x="127653" y="60646"/>
                  <a:pt x="115776" y="73199"/>
                  <a:pt x="106059" y="83959"/>
                </a:cubicBezTo>
                <a:cubicBezTo>
                  <a:pt x="98861" y="92207"/>
                  <a:pt x="91662" y="99739"/>
                  <a:pt x="91662" y="104760"/>
                </a:cubicBezTo>
                <a:lnTo>
                  <a:pt x="91662" y="195498"/>
                </a:lnTo>
                <a:lnTo>
                  <a:pt x="207193" y="195498"/>
                </a:lnTo>
                <a:cubicBezTo>
                  <a:pt x="207553" y="195498"/>
                  <a:pt x="207553" y="195498"/>
                  <a:pt x="207553" y="195498"/>
                </a:cubicBezTo>
                <a:cubicBezTo>
                  <a:pt x="215831" y="194781"/>
                  <a:pt x="221949" y="188325"/>
                  <a:pt x="221949" y="180793"/>
                </a:cubicBezTo>
                <a:cubicBezTo>
                  <a:pt x="221949" y="178642"/>
                  <a:pt x="220870" y="176131"/>
                  <a:pt x="219790" y="173979"/>
                </a:cubicBezTo>
                <a:cubicBezTo>
                  <a:pt x="219070" y="172903"/>
                  <a:pt x="219070" y="171110"/>
                  <a:pt x="219790" y="170034"/>
                </a:cubicBezTo>
                <a:cubicBezTo>
                  <a:pt x="220150" y="168599"/>
                  <a:pt x="221589" y="167882"/>
                  <a:pt x="222669" y="167523"/>
                </a:cubicBezTo>
                <a:cubicBezTo>
                  <a:pt x="229507" y="165730"/>
                  <a:pt x="234906" y="160351"/>
                  <a:pt x="234906" y="153178"/>
                </a:cubicBezTo>
                <a:cubicBezTo>
                  <a:pt x="234906" y="149591"/>
                  <a:pt x="233106" y="146005"/>
                  <a:pt x="230947" y="143135"/>
                </a:cubicBezTo>
                <a:cubicBezTo>
                  <a:pt x="229507" y="142418"/>
                  <a:pt x="229147" y="140984"/>
                  <a:pt x="229507" y="139908"/>
                </a:cubicBezTo>
                <a:cubicBezTo>
                  <a:pt x="229507" y="138832"/>
                  <a:pt x="230227" y="137397"/>
                  <a:pt x="231307" y="137038"/>
                </a:cubicBezTo>
                <a:cubicBezTo>
                  <a:pt x="235266" y="133811"/>
                  <a:pt x="237425" y="129865"/>
                  <a:pt x="237425" y="125203"/>
                </a:cubicBezTo>
                <a:cubicBezTo>
                  <a:pt x="237425" y="117671"/>
                  <a:pt x="232387" y="114444"/>
                  <a:pt x="229147" y="114444"/>
                </a:cubicBezTo>
                <a:cubicBezTo>
                  <a:pt x="226628" y="114444"/>
                  <a:pt x="224829" y="112292"/>
                  <a:pt x="224829" y="109781"/>
                </a:cubicBezTo>
                <a:cubicBezTo>
                  <a:pt x="224829" y="107629"/>
                  <a:pt x="226628" y="105477"/>
                  <a:pt x="229147" y="105477"/>
                </a:cubicBezTo>
                <a:cubicBezTo>
                  <a:pt x="230947" y="105477"/>
                  <a:pt x="235626" y="102250"/>
                  <a:pt x="235626" y="92925"/>
                </a:cubicBezTo>
                <a:cubicBezTo>
                  <a:pt x="235626" y="85393"/>
                  <a:pt x="229867" y="80372"/>
                  <a:pt x="224829" y="80372"/>
                </a:cubicBezTo>
                <a:lnTo>
                  <a:pt x="164364" y="80372"/>
                </a:lnTo>
                <a:cubicBezTo>
                  <a:pt x="162924" y="80372"/>
                  <a:pt x="161485" y="80013"/>
                  <a:pt x="161125" y="78579"/>
                </a:cubicBezTo>
                <a:cubicBezTo>
                  <a:pt x="160045" y="77503"/>
                  <a:pt x="160045" y="76068"/>
                  <a:pt x="160405" y="74634"/>
                </a:cubicBezTo>
                <a:cubicBezTo>
                  <a:pt x="161485" y="69971"/>
                  <a:pt x="164724" y="56701"/>
                  <a:pt x="163644" y="40921"/>
                </a:cubicBezTo>
                <a:cubicBezTo>
                  <a:pt x="161485" y="22629"/>
                  <a:pt x="152847" y="9359"/>
                  <a:pt x="142769" y="9001"/>
                </a:cubicBezTo>
                <a:close/>
                <a:moveTo>
                  <a:pt x="143129" y="34"/>
                </a:moveTo>
                <a:cubicBezTo>
                  <a:pt x="157886" y="752"/>
                  <a:pt x="169763" y="16891"/>
                  <a:pt x="172282" y="40203"/>
                </a:cubicBezTo>
                <a:cubicBezTo>
                  <a:pt x="173362" y="53115"/>
                  <a:pt x="171562" y="64592"/>
                  <a:pt x="169763" y="71764"/>
                </a:cubicBezTo>
                <a:lnTo>
                  <a:pt x="224829" y="71764"/>
                </a:lnTo>
                <a:cubicBezTo>
                  <a:pt x="235266" y="71764"/>
                  <a:pt x="244623" y="81448"/>
                  <a:pt x="244623" y="92925"/>
                </a:cubicBezTo>
                <a:cubicBezTo>
                  <a:pt x="244623" y="100098"/>
                  <a:pt x="242104" y="105477"/>
                  <a:pt x="238865" y="109064"/>
                </a:cubicBezTo>
                <a:cubicBezTo>
                  <a:pt x="243184" y="112650"/>
                  <a:pt x="245703" y="118030"/>
                  <a:pt x="245703" y="125203"/>
                </a:cubicBezTo>
                <a:cubicBezTo>
                  <a:pt x="245703" y="130941"/>
                  <a:pt x="243904" y="136680"/>
                  <a:pt x="239585" y="140984"/>
                </a:cubicBezTo>
                <a:cubicBezTo>
                  <a:pt x="242104" y="144570"/>
                  <a:pt x="243544" y="148874"/>
                  <a:pt x="243544" y="153178"/>
                </a:cubicBezTo>
                <a:cubicBezTo>
                  <a:pt x="243544" y="162144"/>
                  <a:pt x="237785" y="170751"/>
                  <a:pt x="229507" y="174338"/>
                </a:cubicBezTo>
                <a:cubicBezTo>
                  <a:pt x="229867" y="176490"/>
                  <a:pt x="230227" y="178642"/>
                  <a:pt x="230227" y="180793"/>
                </a:cubicBezTo>
                <a:cubicBezTo>
                  <a:pt x="230227" y="192988"/>
                  <a:pt x="220870" y="202671"/>
                  <a:pt x="208633" y="203747"/>
                </a:cubicBezTo>
                <a:cubicBezTo>
                  <a:pt x="208273" y="204106"/>
                  <a:pt x="207553" y="204106"/>
                  <a:pt x="207193" y="204106"/>
                </a:cubicBezTo>
                <a:lnTo>
                  <a:pt x="45594" y="204106"/>
                </a:lnTo>
                <a:cubicBezTo>
                  <a:pt x="43075" y="204106"/>
                  <a:pt x="41275" y="201954"/>
                  <a:pt x="41275" y="199443"/>
                </a:cubicBezTo>
                <a:lnTo>
                  <a:pt x="41275" y="104760"/>
                </a:lnTo>
                <a:cubicBezTo>
                  <a:pt x="41275" y="102250"/>
                  <a:pt x="43075" y="100456"/>
                  <a:pt x="45594" y="100456"/>
                </a:cubicBezTo>
                <a:lnTo>
                  <a:pt x="83384" y="100456"/>
                </a:lnTo>
                <a:cubicBezTo>
                  <a:pt x="85544" y="93642"/>
                  <a:pt x="92022" y="86828"/>
                  <a:pt x="99580" y="78220"/>
                </a:cubicBezTo>
                <a:cubicBezTo>
                  <a:pt x="109298" y="67819"/>
                  <a:pt x="120095" y="55984"/>
                  <a:pt x="124414" y="42355"/>
                </a:cubicBezTo>
                <a:cubicBezTo>
                  <a:pt x="126933" y="36976"/>
                  <a:pt x="124054" y="17608"/>
                  <a:pt x="121535" y="7566"/>
                </a:cubicBezTo>
                <a:cubicBezTo>
                  <a:pt x="121175" y="5773"/>
                  <a:pt x="122614" y="3621"/>
                  <a:pt x="123694" y="2904"/>
                </a:cubicBezTo>
                <a:cubicBezTo>
                  <a:pt x="124414" y="2186"/>
                  <a:pt x="129813" y="-324"/>
                  <a:pt x="143129" y="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37572"/>
              </a:solidFill>
              <a:latin typeface="Lato Light" panose="020F0502020204030203" pitchFamily="34" charset="0"/>
            </a:endParaRPr>
          </a:p>
        </p:txBody>
      </p:sp>
      <p:sp>
        <p:nvSpPr>
          <p:cNvPr id="43" name="Freeform 1061">
            <a:extLst>
              <a:ext uri="{FF2B5EF4-FFF2-40B4-BE49-F238E27FC236}">
                <a16:creationId xmlns:a16="http://schemas.microsoft.com/office/drawing/2014/main" id="{EAA78937-312E-224A-8715-E0CB973D1D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94230" y="4437623"/>
            <a:ext cx="468508" cy="465703"/>
          </a:xfrm>
          <a:custGeom>
            <a:avLst/>
            <a:gdLst>
              <a:gd name="T0" fmla="*/ 47952 w 291074"/>
              <a:gd name="T1" fmla="*/ 912671 h 290436"/>
              <a:gd name="T2" fmla="*/ 881642 w 291074"/>
              <a:gd name="T3" fmla="*/ 796277 h 290436"/>
              <a:gd name="T4" fmla="*/ 956177 w 291074"/>
              <a:gd name="T5" fmla="*/ 871156 h 290436"/>
              <a:gd name="T6" fmla="*/ 746367 w 291074"/>
              <a:gd name="T7" fmla="*/ 803554 h 290436"/>
              <a:gd name="T8" fmla="*/ 835934 w 291074"/>
              <a:gd name="T9" fmla="*/ 778643 h 290436"/>
              <a:gd name="T10" fmla="*/ 154701 w 291074"/>
              <a:gd name="T11" fmla="*/ 771519 h 290436"/>
              <a:gd name="T12" fmla="*/ 195193 w 291074"/>
              <a:gd name="T13" fmla="*/ 809473 h 290436"/>
              <a:gd name="T14" fmla="*/ 842071 w 291074"/>
              <a:gd name="T15" fmla="*/ 572237 h 290436"/>
              <a:gd name="T16" fmla="*/ 858019 w 291074"/>
              <a:gd name="T17" fmla="*/ 758470 h 290436"/>
              <a:gd name="T18" fmla="*/ 958634 w 291074"/>
              <a:gd name="T19" fmla="*/ 932839 h 290436"/>
              <a:gd name="T20" fmla="*/ 779493 w 291074"/>
              <a:gd name="T21" fmla="*/ 835568 h 290436"/>
              <a:gd name="T22" fmla="*/ 616305 w 291074"/>
              <a:gd name="T23" fmla="*/ 848614 h 290436"/>
              <a:gd name="T24" fmla="*/ 637167 w 291074"/>
              <a:gd name="T25" fmla="*/ 827279 h 290436"/>
              <a:gd name="T26" fmla="*/ 858019 w 291074"/>
              <a:gd name="T27" fmla="*/ 674254 h 290436"/>
              <a:gd name="T28" fmla="*/ 143662 w 291074"/>
              <a:gd name="T29" fmla="*/ 572237 h 290436"/>
              <a:gd name="T30" fmla="*/ 126484 w 291074"/>
              <a:gd name="T31" fmla="*/ 674254 h 290436"/>
              <a:gd name="T32" fmla="*/ 349794 w 291074"/>
              <a:gd name="T33" fmla="*/ 827279 h 290436"/>
              <a:gd name="T34" fmla="*/ 370653 w 291074"/>
              <a:gd name="T35" fmla="*/ 848614 h 290436"/>
              <a:gd name="T36" fmla="*/ 207462 w 291074"/>
              <a:gd name="T37" fmla="*/ 835568 h 290436"/>
              <a:gd name="T38" fmla="*/ 27093 w 291074"/>
              <a:gd name="T39" fmla="*/ 932839 h 290436"/>
              <a:gd name="T40" fmla="*/ 122801 w 291074"/>
              <a:gd name="T41" fmla="*/ 769147 h 290436"/>
              <a:gd name="T42" fmla="*/ 115436 w 291074"/>
              <a:gd name="T43" fmla="*/ 599523 h 290436"/>
              <a:gd name="T44" fmla="*/ 777854 w 291074"/>
              <a:gd name="T45" fmla="*/ 495567 h 290436"/>
              <a:gd name="T46" fmla="*/ 678198 w 291074"/>
              <a:gd name="T47" fmla="*/ 693199 h 290436"/>
              <a:gd name="T48" fmla="*/ 306321 w 291074"/>
              <a:gd name="T49" fmla="*/ 693199 h 290436"/>
              <a:gd name="T50" fmla="*/ 206671 w 291074"/>
              <a:gd name="T51" fmla="*/ 495567 h 290436"/>
              <a:gd name="T52" fmla="*/ 700080 w 291074"/>
              <a:gd name="T53" fmla="*/ 289656 h 290436"/>
              <a:gd name="T54" fmla="*/ 284447 w 291074"/>
              <a:gd name="T55" fmla="*/ 289656 h 290436"/>
              <a:gd name="T56" fmla="*/ 506846 w 291074"/>
              <a:gd name="T57" fmla="*/ 203267 h 290436"/>
              <a:gd name="T58" fmla="*/ 506846 w 291074"/>
              <a:gd name="T59" fmla="*/ 203267 h 290436"/>
              <a:gd name="T60" fmla="*/ 477680 w 291074"/>
              <a:gd name="T61" fmla="*/ 467174 h 290436"/>
              <a:gd name="T62" fmla="*/ 492263 w 291074"/>
              <a:gd name="T63" fmla="*/ 790239 h 290436"/>
              <a:gd name="T64" fmla="*/ 791609 w 291074"/>
              <a:gd name="T65" fmla="*/ 150838 h 290436"/>
              <a:gd name="T66" fmla="*/ 834265 w 291074"/>
              <a:gd name="T67" fmla="*/ 180592 h 290436"/>
              <a:gd name="T68" fmla="*/ 169423 w 291074"/>
              <a:gd name="T69" fmla="*/ 165507 h 290436"/>
              <a:gd name="T70" fmla="*/ 239366 w 291074"/>
              <a:gd name="T71" fmla="*/ 155965 h 290436"/>
              <a:gd name="T72" fmla="*/ 840362 w 291074"/>
              <a:gd name="T73" fmla="*/ 55649 h 290436"/>
              <a:gd name="T74" fmla="*/ 935447 w 291074"/>
              <a:gd name="T75" fmla="*/ 47334 h 290436"/>
              <a:gd name="T76" fmla="*/ 47952 w 291074"/>
              <a:gd name="T77" fmla="*/ 46124 h 290436"/>
              <a:gd name="T78" fmla="*/ 142428 w 291074"/>
              <a:gd name="T79" fmla="*/ 54466 h 290436"/>
              <a:gd name="T80" fmla="*/ 948856 w 291074"/>
              <a:gd name="T81" fmla="*/ 160364 h 290436"/>
              <a:gd name="T82" fmla="*/ 857425 w 291074"/>
              <a:gd name="T83" fmla="*/ 237697 h 290436"/>
              <a:gd name="T84" fmla="*/ 829387 w 291074"/>
              <a:gd name="T85" fmla="*/ 392369 h 290436"/>
              <a:gd name="T86" fmla="*/ 856207 w 291074"/>
              <a:gd name="T87" fmla="*/ 287666 h 290436"/>
              <a:gd name="T88" fmla="*/ 636788 w 291074"/>
              <a:gd name="T89" fmla="*/ 133000 h 290436"/>
              <a:gd name="T90" fmla="*/ 585593 w 291074"/>
              <a:gd name="T91" fmla="*/ 140128 h 290436"/>
              <a:gd name="T92" fmla="*/ 778192 w 291074"/>
              <a:gd name="T93" fmla="*/ 124667 h 290436"/>
              <a:gd name="T94" fmla="*/ 891559 w 291074"/>
              <a:gd name="T95" fmla="*/ 929 h 290436"/>
              <a:gd name="T96" fmla="*/ 206234 w 291074"/>
              <a:gd name="T97" fmla="*/ 123725 h 290436"/>
              <a:gd name="T98" fmla="*/ 398874 w 291074"/>
              <a:gd name="T99" fmla="*/ 139243 h 290436"/>
              <a:gd name="T100" fmla="*/ 349794 w 291074"/>
              <a:gd name="T101" fmla="*/ 132082 h 290436"/>
              <a:gd name="T102" fmla="*/ 126484 w 291074"/>
              <a:gd name="T103" fmla="*/ 287296 h 290436"/>
              <a:gd name="T104" fmla="*/ 154701 w 291074"/>
              <a:gd name="T105" fmla="*/ 392368 h 290436"/>
              <a:gd name="T106" fmla="*/ 126484 w 291074"/>
              <a:gd name="T107" fmla="*/ 237149 h 290436"/>
              <a:gd name="T108" fmla="*/ 34458 w 291074"/>
              <a:gd name="T109" fmla="*/ 159547 h 2904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91074" h="290436">
                <a:moveTo>
                  <a:pt x="31551" y="241515"/>
                </a:moveTo>
                <a:cubicBezTo>
                  <a:pt x="26841" y="241515"/>
                  <a:pt x="21406" y="243674"/>
                  <a:pt x="16334" y="248710"/>
                </a:cubicBezTo>
                <a:cubicBezTo>
                  <a:pt x="11986" y="253386"/>
                  <a:pt x="9088" y="258781"/>
                  <a:pt x="8726" y="264177"/>
                </a:cubicBezTo>
                <a:cubicBezTo>
                  <a:pt x="8726" y="268493"/>
                  <a:pt x="10899" y="273170"/>
                  <a:pt x="14160" y="276767"/>
                </a:cubicBezTo>
                <a:cubicBezTo>
                  <a:pt x="21769" y="284321"/>
                  <a:pt x="33000" y="283601"/>
                  <a:pt x="42058" y="274249"/>
                </a:cubicBezTo>
                <a:cubicBezTo>
                  <a:pt x="51478" y="264896"/>
                  <a:pt x="52204" y="255184"/>
                  <a:pt x="43870" y="246911"/>
                </a:cubicBezTo>
                <a:cubicBezTo>
                  <a:pt x="40247" y="243314"/>
                  <a:pt x="36261" y="241515"/>
                  <a:pt x="31551" y="241515"/>
                </a:cubicBezTo>
                <a:close/>
                <a:moveTo>
                  <a:pt x="260338" y="241470"/>
                </a:moveTo>
                <a:cubicBezTo>
                  <a:pt x="255718" y="241156"/>
                  <a:pt x="251189" y="242954"/>
                  <a:pt x="247204" y="246911"/>
                </a:cubicBezTo>
                <a:cubicBezTo>
                  <a:pt x="238871" y="255184"/>
                  <a:pt x="239595" y="264896"/>
                  <a:pt x="248653" y="274249"/>
                </a:cubicBezTo>
                <a:cubicBezTo>
                  <a:pt x="258073" y="283601"/>
                  <a:pt x="269305" y="284321"/>
                  <a:pt x="276913" y="276767"/>
                </a:cubicBezTo>
                <a:cubicBezTo>
                  <a:pt x="280899" y="273170"/>
                  <a:pt x="282348" y="268493"/>
                  <a:pt x="282348" y="264177"/>
                </a:cubicBezTo>
                <a:cubicBezTo>
                  <a:pt x="281986" y="258781"/>
                  <a:pt x="279450" y="253386"/>
                  <a:pt x="274015" y="248710"/>
                </a:cubicBezTo>
                <a:cubicBezTo>
                  <a:pt x="269667" y="244213"/>
                  <a:pt x="264957" y="241785"/>
                  <a:pt x="260338" y="241470"/>
                </a:cubicBezTo>
                <a:close/>
                <a:moveTo>
                  <a:pt x="243943" y="220652"/>
                </a:moveTo>
                <a:cubicBezTo>
                  <a:pt x="232349" y="223530"/>
                  <a:pt x="223291" y="231803"/>
                  <a:pt x="220393" y="243674"/>
                </a:cubicBezTo>
                <a:cubicBezTo>
                  <a:pt x="225103" y="242595"/>
                  <a:pt x="229451" y="242954"/>
                  <a:pt x="234523" y="245472"/>
                </a:cubicBezTo>
                <a:lnTo>
                  <a:pt x="236334" y="246551"/>
                </a:lnTo>
                <a:cubicBezTo>
                  <a:pt x="237784" y="244753"/>
                  <a:pt x="238871" y="242595"/>
                  <a:pt x="241045" y="240796"/>
                </a:cubicBezTo>
                <a:cubicBezTo>
                  <a:pt x="242494" y="238997"/>
                  <a:pt x="244668" y="237199"/>
                  <a:pt x="246842" y="236120"/>
                </a:cubicBezTo>
                <a:lnTo>
                  <a:pt x="245392" y="233602"/>
                </a:lnTo>
                <a:cubicBezTo>
                  <a:pt x="243581" y="229645"/>
                  <a:pt x="242494" y="224609"/>
                  <a:pt x="243943" y="220652"/>
                </a:cubicBezTo>
                <a:close/>
                <a:moveTo>
                  <a:pt x="47131" y="220652"/>
                </a:moveTo>
                <a:cubicBezTo>
                  <a:pt x="48580" y="224609"/>
                  <a:pt x="47493" y="229645"/>
                  <a:pt x="45681" y="233962"/>
                </a:cubicBezTo>
                <a:lnTo>
                  <a:pt x="44232" y="236120"/>
                </a:lnTo>
                <a:cubicBezTo>
                  <a:pt x="46406" y="237199"/>
                  <a:pt x="48580" y="238997"/>
                  <a:pt x="50029" y="240796"/>
                </a:cubicBezTo>
                <a:cubicBezTo>
                  <a:pt x="52204" y="242595"/>
                  <a:pt x="53290" y="244753"/>
                  <a:pt x="54740" y="246551"/>
                </a:cubicBezTo>
                <a:lnTo>
                  <a:pt x="57638" y="245472"/>
                </a:lnTo>
                <a:cubicBezTo>
                  <a:pt x="61624" y="242954"/>
                  <a:pt x="65971" y="242595"/>
                  <a:pt x="70681" y="243674"/>
                </a:cubicBezTo>
                <a:cubicBezTo>
                  <a:pt x="67783" y="231803"/>
                  <a:pt x="59087" y="223530"/>
                  <a:pt x="47131" y="220652"/>
                </a:cubicBezTo>
                <a:close/>
                <a:moveTo>
                  <a:pt x="242494" y="173531"/>
                </a:moveTo>
                <a:cubicBezTo>
                  <a:pt x="244305" y="171732"/>
                  <a:pt x="247204" y="171732"/>
                  <a:pt x="248653" y="173531"/>
                </a:cubicBezTo>
                <a:lnTo>
                  <a:pt x="257349" y="181804"/>
                </a:lnTo>
                <a:cubicBezTo>
                  <a:pt x="265319" y="189718"/>
                  <a:pt x="266406" y="201588"/>
                  <a:pt x="260609" y="209501"/>
                </a:cubicBezTo>
                <a:lnTo>
                  <a:pt x="253725" y="219214"/>
                </a:lnTo>
                <a:cubicBezTo>
                  <a:pt x="251552" y="222091"/>
                  <a:pt x="251552" y="226408"/>
                  <a:pt x="253363" y="230005"/>
                </a:cubicBezTo>
                <a:lnTo>
                  <a:pt x="254812" y="233242"/>
                </a:lnTo>
                <a:cubicBezTo>
                  <a:pt x="263508" y="231444"/>
                  <a:pt x="272928" y="234321"/>
                  <a:pt x="280899" y="242595"/>
                </a:cubicBezTo>
                <a:cubicBezTo>
                  <a:pt x="287420" y="249069"/>
                  <a:pt x="290681" y="256263"/>
                  <a:pt x="291044" y="263817"/>
                </a:cubicBezTo>
                <a:cubicBezTo>
                  <a:pt x="291406" y="270652"/>
                  <a:pt x="288507" y="277486"/>
                  <a:pt x="283073" y="282882"/>
                </a:cubicBezTo>
                <a:cubicBezTo>
                  <a:pt x="278363" y="287918"/>
                  <a:pt x="272203" y="290436"/>
                  <a:pt x="264595" y="290436"/>
                </a:cubicBezTo>
                <a:cubicBezTo>
                  <a:pt x="257711" y="290436"/>
                  <a:pt x="250102" y="287918"/>
                  <a:pt x="242494" y="280364"/>
                </a:cubicBezTo>
                <a:cubicBezTo>
                  <a:pt x="234885" y="272450"/>
                  <a:pt x="231624" y="263458"/>
                  <a:pt x="232711" y="254825"/>
                </a:cubicBezTo>
                <a:lnTo>
                  <a:pt x="230175" y="253386"/>
                </a:lnTo>
                <a:cubicBezTo>
                  <a:pt x="226190" y="251587"/>
                  <a:pt x="222204" y="251587"/>
                  <a:pt x="219306" y="253386"/>
                </a:cubicBezTo>
                <a:lnTo>
                  <a:pt x="209523" y="260580"/>
                </a:lnTo>
                <a:cubicBezTo>
                  <a:pt x="206263" y="262738"/>
                  <a:pt x="201915" y="263817"/>
                  <a:pt x="198292" y="263817"/>
                </a:cubicBezTo>
                <a:cubicBezTo>
                  <a:pt x="192132" y="263817"/>
                  <a:pt x="186335" y="261659"/>
                  <a:pt x="181988" y="257342"/>
                </a:cubicBezTo>
                <a:lnTo>
                  <a:pt x="172930" y="248710"/>
                </a:lnTo>
                <a:cubicBezTo>
                  <a:pt x="171118" y="246911"/>
                  <a:pt x="171118" y="244033"/>
                  <a:pt x="172930" y="242595"/>
                </a:cubicBezTo>
                <a:cubicBezTo>
                  <a:pt x="174741" y="240796"/>
                  <a:pt x="178002" y="240796"/>
                  <a:pt x="179451" y="242595"/>
                </a:cubicBezTo>
                <a:lnTo>
                  <a:pt x="188147" y="250868"/>
                </a:lnTo>
                <a:cubicBezTo>
                  <a:pt x="192495" y="255544"/>
                  <a:pt x="199741" y="256263"/>
                  <a:pt x="204089" y="253386"/>
                </a:cubicBezTo>
                <a:lnTo>
                  <a:pt x="210610" y="248710"/>
                </a:lnTo>
                <a:cubicBezTo>
                  <a:pt x="211697" y="228206"/>
                  <a:pt x="228364" y="212019"/>
                  <a:pt x="248653" y="210940"/>
                </a:cubicBezTo>
                <a:lnTo>
                  <a:pt x="253363" y="204466"/>
                </a:lnTo>
                <a:cubicBezTo>
                  <a:pt x="256986" y="199789"/>
                  <a:pt x="255899" y="192955"/>
                  <a:pt x="251189" y="187919"/>
                </a:cubicBezTo>
                <a:lnTo>
                  <a:pt x="242494" y="180006"/>
                </a:lnTo>
                <a:cubicBezTo>
                  <a:pt x="240682" y="178207"/>
                  <a:pt x="240682" y="175329"/>
                  <a:pt x="242494" y="173531"/>
                </a:cubicBezTo>
                <a:close/>
                <a:moveTo>
                  <a:pt x="42421" y="173531"/>
                </a:moveTo>
                <a:cubicBezTo>
                  <a:pt x="43870" y="171732"/>
                  <a:pt x="46768" y="171732"/>
                  <a:pt x="48580" y="173531"/>
                </a:cubicBezTo>
                <a:cubicBezTo>
                  <a:pt x="50029" y="175329"/>
                  <a:pt x="50029" y="178207"/>
                  <a:pt x="48580" y="180006"/>
                </a:cubicBezTo>
                <a:lnTo>
                  <a:pt x="40247" y="187919"/>
                </a:lnTo>
                <a:cubicBezTo>
                  <a:pt x="35537" y="192955"/>
                  <a:pt x="34087" y="199789"/>
                  <a:pt x="37348" y="204466"/>
                </a:cubicBezTo>
                <a:lnTo>
                  <a:pt x="42058" y="210940"/>
                </a:lnTo>
                <a:cubicBezTo>
                  <a:pt x="62711" y="212019"/>
                  <a:pt x="79377" y="228206"/>
                  <a:pt x="80464" y="248710"/>
                </a:cubicBezTo>
                <a:lnTo>
                  <a:pt x="86986" y="253386"/>
                </a:lnTo>
                <a:cubicBezTo>
                  <a:pt x="91696" y="256263"/>
                  <a:pt x="98580" y="255544"/>
                  <a:pt x="103290" y="250868"/>
                </a:cubicBezTo>
                <a:lnTo>
                  <a:pt x="111623" y="242595"/>
                </a:lnTo>
                <a:cubicBezTo>
                  <a:pt x="113434" y="240796"/>
                  <a:pt x="115970" y="240796"/>
                  <a:pt x="117782" y="242595"/>
                </a:cubicBezTo>
                <a:cubicBezTo>
                  <a:pt x="119956" y="244033"/>
                  <a:pt x="119956" y="246911"/>
                  <a:pt x="117782" y="248710"/>
                </a:cubicBezTo>
                <a:lnTo>
                  <a:pt x="109449" y="257342"/>
                </a:lnTo>
                <a:cubicBezTo>
                  <a:pt x="104739" y="261659"/>
                  <a:pt x="98942" y="263817"/>
                  <a:pt x="93145" y="263817"/>
                </a:cubicBezTo>
                <a:cubicBezTo>
                  <a:pt x="89159" y="263817"/>
                  <a:pt x="85536" y="262738"/>
                  <a:pt x="82275" y="260580"/>
                </a:cubicBezTo>
                <a:lnTo>
                  <a:pt x="71768" y="253386"/>
                </a:lnTo>
                <a:cubicBezTo>
                  <a:pt x="68870" y="251587"/>
                  <a:pt x="64884" y="251227"/>
                  <a:pt x="61261" y="253386"/>
                </a:cubicBezTo>
                <a:lnTo>
                  <a:pt x="58001" y="254825"/>
                </a:lnTo>
                <a:cubicBezTo>
                  <a:pt x="59450" y="263458"/>
                  <a:pt x="56551" y="272450"/>
                  <a:pt x="48580" y="280364"/>
                </a:cubicBezTo>
                <a:cubicBezTo>
                  <a:pt x="40971" y="287918"/>
                  <a:pt x="33363" y="290436"/>
                  <a:pt x="26479" y="290436"/>
                </a:cubicBezTo>
                <a:cubicBezTo>
                  <a:pt x="18870" y="290436"/>
                  <a:pt x="12349" y="287918"/>
                  <a:pt x="8001" y="282882"/>
                </a:cubicBezTo>
                <a:cubicBezTo>
                  <a:pt x="2566" y="277486"/>
                  <a:pt x="-332" y="270652"/>
                  <a:pt x="30" y="263817"/>
                </a:cubicBezTo>
                <a:cubicBezTo>
                  <a:pt x="30" y="256263"/>
                  <a:pt x="3653" y="249069"/>
                  <a:pt x="10175" y="242595"/>
                </a:cubicBezTo>
                <a:cubicBezTo>
                  <a:pt x="17059" y="236120"/>
                  <a:pt x="24305" y="232882"/>
                  <a:pt x="31551" y="232882"/>
                </a:cubicBezTo>
                <a:cubicBezTo>
                  <a:pt x="33363" y="232882"/>
                  <a:pt x="34450" y="232882"/>
                  <a:pt x="36261" y="233242"/>
                </a:cubicBezTo>
                <a:lnTo>
                  <a:pt x="37348" y="230364"/>
                </a:lnTo>
                <a:cubicBezTo>
                  <a:pt x="39522" y="226408"/>
                  <a:pt x="39522" y="222091"/>
                  <a:pt x="37348" y="219214"/>
                </a:cubicBezTo>
                <a:lnTo>
                  <a:pt x="30464" y="209501"/>
                </a:lnTo>
                <a:cubicBezTo>
                  <a:pt x="24667" y="201588"/>
                  <a:pt x="25754" y="189718"/>
                  <a:pt x="34087" y="181804"/>
                </a:cubicBezTo>
                <a:lnTo>
                  <a:pt x="42421" y="173531"/>
                </a:lnTo>
                <a:close/>
                <a:moveTo>
                  <a:pt x="183399" y="150280"/>
                </a:moveTo>
                <a:cubicBezTo>
                  <a:pt x="184834" y="171094"/>
                  <a:pt x="192729" y="189755"/>
                  <a:pt x="206725" y="204109"/>
                </a:cubicBezTo>
                <a:cubicBezTo>
                  <a:pt x="220362" y="190114"/>
                  <a:pt x="228974" y="171453"/>
                  <a:pt x="229692" y="150280"/>
                </a:cubicBezTo>
                <a:lnTo>
                  <a:pt x="183399" y="150280"/>
                </a:lnTo>
                <a:close/>
                <a:moveTo>
                  <a:pt x="149666" y="150280"/>
                </a:moveTo>
                <a:lnTo>
                  <a:pt x="149666" y="230665"/>
                </a:lnTo>
                <a:cubicBezTo>
                  <a:pt x="169045" y="229588"/>
                  <a:pt x="186629" y="222052"/>
                  <a:pt x="200265" y="210210"/>
                </a:cubicBezTo>
                <a:cubicBezTo>
                  <a:pt x="184834" y="194061"/>
                  <a:pt x="175863" y="172888"/>
                  <a:pt x="174786" y="150280"/>
                </a:cubicBezTo>
                <a:lnTo>
                  <a:pt x="149666" y="150280"/>
                </a:lnTo>
                <a:close/>
                <a:moveTo>
                  <a:pt x="115574" y="150280"/>
                </a:moveTo>
                <a:cubicBezTo>
                  <a:pt x="114857" y="172888"/>
                  <a:pt x="105885" y="194061"/>
                  <a:pt x="90454" y="210210"/>
                </a:cubicBezTo>
                <a:cubicBezTo>
                  <a:pt x="104450" y="222052"/>
                  <a:pt x="121316" y="229588"/>
                  <a:pt x="141054" y="230665"/>
                </a:cubicBezTo>
                <a:lnTo>
                  <a:pt x="141054" y="150280"/>
                </a:lnTo>
                <a:lnTo>
                  <a:pt x="115574" y="150280"/>
                </a:lnTo>
                <a:close/>
                <a:moveTo>
                  <a:pt x="61028" y="150280"/>
                </a:moveTo>
                <a:cubicBezTo>
                  <a:pt x="62104" y="171453"/>
                  <a:pt x="70717" y="190114"/>
                  <a:pt x="83995" y="204109"/>
                </a:cubicBezTo>
                <a:cubicBezTo>
                  <a:pt x="97990" y="189755"/>
                  <a:pt x="105885" y="171094"/>
                  <a:pt x="107321" y="150280"/>
                </a:cubicBezTo>
                <a:lnTo>
                  <a:pt x="61028" y="150280"/>
                </a:lnTo>
                <a:close/>
                <a:moveTo>
                  <a:pt x="206725" y="87839"/>
                </a:moveTo>
                <a:cubicBezTo>
                  <a:pt x="192729" y="102911"/>
                  <a:pt x="184834" y="121571"/>
                  <a:pt x="183399" y="141668"/>
                </a:cubicBezTo>
                <a:lnTo>
                  <a:pt x="229692" y="141668"/>
                </a:lnTo>
                <a:cubicBezTo>
                  <a:pt x="228974" y="120854"/>
                  <a:pt x="220362" y="101834"/>
                  <a:pt x="206725" y="87839"/>
                </a:cubicBezTo>
                <a:close/>
                <a:moveTo>
                  <a:pt x="83995" y="87839"/>
                </a:moveTo>
                <a:cubicBezTo>
                  <a:pt x="70717" y="101834"/>
                  <a:pt x="62104" y="120854"/>
                  <a:pt x="61028" y="141668"/>
                </a:cubicBezTo>
                <a:lnTo>
                  <a:pt x="107321" y="141668"/>
                </a:lnTo>
                <a:cubicBezTo>
                  <a:pt x="105885" y="121571"/>
                  <a:pt x="97990" y="102911"/>
                  <a:pt x="83995" y="87839"/>
                </a:cubicBezTo>
                <a:close/>
                <a:moveTo>
                  <a:pt x="149666" y="61642"/>
                </a:moveTo>
                <a:lnTo>
                  <a:pt x="149666" y="141668"/>
                </a:lnTo>
                <a:lnTo>
                  <a:pt x="174786" y="141668"/>
                </a:lnTo>
                <a:cubicBezTo>
                  <a:pt x="175863" y="119059"/>
                  <a:pt x="184834" y="98245"/>
                  <a:pt x="200265" y="82097"/>
                </a:cubicBezTo>
                <a:cubicBezTo>
                  <a:pt x="186629" y="69896"/>
                  <a:pt x="169045" y="62718"/>
                  <a:pt x="149666" y="61642"/>
                </a:cubicBezTo>
                <a:close/>
                <a:moveTo>
                  <a:pt x="141054" y="61642"/>
                </a:moveTo>
                <a:cubicBezTo>
                  <a:pt x="121316" y="62718"/>
                  <a:pt x="104450" y="69896"/>
                  <a:pt x="90454" y="82097"/>
                </a:cubicBezTo>
                <a:cubicBezTo>
                  <a:pt x="105885" y="98245"/>
                  <a:pt x="114857" y="119059"/>
                  <a:pt x="115574" y="141668"/>
                </a:cubicBezTo>
                <a:lnTo>
                  <a:pt x="141054" y="141668"/>
                </a:lnTo>
                <a:lnTo>
                  <a:pt x="141054" y="61642"/>
                </a:lnTo>
                <a:close/>
                <a:moveTo>
                  <a:pt x="145360" y="52670"/>
                </a:moveTo>
                <a:cubicBezTo>
                  <a:pt x="197036" y="52670"/>
                  <a:pt x="239022" y="94657"/>
                  <a:pt x="239022" y="146333"/>
                </a:cubicBezTo>
                <a:cubicBezTo>
                  <a:pt x="239022" y="197650"/>
                  <a:pt x="197036" y="239636"/>
                  <a:pt x="145360" y="239636"/>
                </a:cubicBezTo>
                <a:cubicBezTo>
                  <a:pt x="93684" y="239636"/>
                  <a:pt x="52056" y="197650"/>
                  <a:pt x="52056" y="146333"/>
                </a:cubicBezTo>
                <a:cubicBezTo>
                  <a:pt x="52056" y="94657"/>
                  <a:pt x="93684" y="52670"/>
                  <a:pt x="145360" y="52670"/>
                </a:cubicBezTo>
                <a:close/>
                <a:moveTo>
                  <a:pt x="235910" y="44660"/>
                </a:moveTo>
                <a:lnTo>
                  <a:pt x="233751" y="45742"/>
                </a:lnTo>
                <a:cubicBezTo>
                  <a:pt x="229071" y="47907"/>
                  <a:pt x="224752" y="48268"/>
                  <a:pt x="220072" y="47546"/>
                </a:cubicBezTo>
                <a:cubicBezTo>
                  <a:pt x="222952" y="59092"/>
                  <a:pt x="231951" y="67751"/>
                  <a:pt x="243469" y="70638"/>
                </a:cubicBezTo>
                <a:cubicBezTo>
                  <a:pt x="242030" y="66308"/>
                  <a:pt x="243110" y="61257"/>
                  <a:pt x="245269" y="56927"/>
                </a:cubicBezTo>
                <a:lnTo>
                  <a:pt x="246349" y="54763"/>
                </a:lnTo>
                <a:cubicBezTo>
                  <a:pt x="244189" y="53680"/>
                  <a:pt x="242030" y="52237"/>
                  <a:pt x="240590" y="50433"/>
                </a:cubicBezTo>
                <a:cubicBezTo>
                  <a:pt x="238430" y="48629"/>
                  <a:pt x="237350" y="46825"/>
                  <a:pt x="235910" y="44660"/>
                </a:cubicBezTo>
                <a:close/>
                <a:moveTo>
                  <a:pt x="54740" y="44398"/>
                </a:moveTo>
                <a:cubicBezTo>
                  <a:pt x="53290" y="46570"/>
                  <a:pt x="52204" y="48381"/>
                  <a:pt x="50029" y="50191"/>
                </a:cubicBezTo>
                <a:cubicBezTo>
                  <a:pt x="48580" y="52001"/>
                  <a:pt x="46406" y="53450"/>
                  <a:pt x="44232" y="54536"/>
                </a:cubicBezTo>
                <a:lnTo>
                  <a:pt x="45681" y="57071"/>
                </a:lnTo>
                <a:cubicBezTo>
                  <a:pt x="47493" y="61053"/>
                  <a:pt x="48580" y="66122"/>
                  <a:pt x="47131" y="70467"/>
                </a:cubicBezTo>
                <a:cubicBezTo>
                  <a:pt x="59087" y="67570"/>
                  <a:pt x="67783" y="58881"/>
                  <a:pt x="70681" y="47295"/>
                </a:cubicBezTo>
                <a:cubicBezTo>
                  <a:pt x="65971" y="48019"/>
                  <a:pt x="61624" y="47657"/>
                  <a:pt x="56914" y="45122"/>
                </a:cubicBezTo>
                <a:lnTo>
                  <a:pt x="54740" y="44398"/>
                </a:lnTo>
                <a:close/>
                <a:moveTo>
                  <a:pt x="263627" y="9302"/>
                </a:moveTo>
                <a:cubicBezTo>
                  <a:pt x="258948" y="9662"/>
                  <a:pt x="253188" y="11827"/>
                  <a:pt x="248149" y="16878"/>
                </a:cubicBezTo>
                <a:cubicBezTo>
                  <a:pt x="243829" y="21930"/>
                  <a:pt x="240950" y="26620"/>
                  <a:pt x="240950" y="32032"/>
                </a:cubicBezTo>
                <a:cubicBezTo>
                  <a:pt x="240950" y="36001"/>
                  <a:pt x="243110" y="40691"/>
                  <a:pt x="246709" y="44299"/>
                </a:cubicBezTo>
                <a:cubicBezTo>
                  <a:pt x="254628" y="52237"/>
                  <a:pt x="264707" y="51515"/>
                  <a:pt x="273346" y="42495"/>
                </a:cubicBezTo>
                <a:cubicBezTo>
                  <a:pt x="283425" y="33114"/>
                  <a:pt x="284145" y="22290"/>
                  <a:pt x="276226" y="14353"/>
                </a:cubicBezTo>
                <a:cubicBezTo>
                  <a:pt x="272626" y="11106"/>
                  <a:pt x="268666" y="9302"/>
                  <a:pt x="264707" y="9302"/>
                </a:cubicBezTo>
                <a:cubicBezTo>
                  <a:pt x="263987" y="9302"/>
                  <a:pt x="263987" y="9302"/>
                  <a:pt x="263627" y="9302"/>
                </a:cubicBezTo>
                <a:close/>
                <a:moveTo>
                  <a:pt x="26479" y="8916"/>
                </a:moveTo>
                <a:cubicBezTo>
                  <a:pt x="21769" y="8916"/>
                  <a:pt x="17783" y="10364"/>
                  <a:pt x="14160" y="13985"/>
                </a:cubicBezTo>
                <a:cubicBezTo>
                  <a:pt x="10899" y="17605"/>
                  <a:pt x="8726" y="21950"/>
                  <a:pt x="8726" y="26657"/>
                </a:cubicBezTo>
                <a:cubicBezTo>
                  <a:pt x="9088" y="31726"/>
                  <a:pt x="11986" y="37157"/>
                  <a:pt x="16334" y="42226"/>
                </a:cubicBezTo>
                <a:cubicBezTo>
                  <a:pt x="25754" y="51277"/>
                  <a:pt x="35899" y="52001"/>
                  <a:pt x="43870" y="44036"/>
                </a:cubicBezTo>
                <a:cubicBezTo>
                  <a:pt x="52204" y="35709"/>
                  <a:pt x="51478" y="25933"/>
                  <a:pt x="42058" y="16519"/>
                </a:cubicBezTo>
                <a:cubicBezTo>
                  <a:pt x="36986" y="11088"/>
                  <a:pt x="31551" y="8916"/>
                  <a:pt x="26479" y="8916"/>
                </a:cubicBezTo>
                <a:close/>
                <a:moveTo>
                  <a:pt x="263267" y="282"/>
                </a:moveTo>
                <a:cubicBezTo>
                  <a:pt x="270826" y="282"/>
                  <a:pt x="277305" y="3168"/>
                  <a:pt x="282345" y="8219"/>
                </a:cubicBezTo>
                <a:cubicBezTo>
                  <a:pt x="291704" y="17600"/>
                  <a:pt x="294583" y="34197"/>
                  <a:pt x="280185" y="48629"/>
                </a:cubicBezTo>
                <a:cubicBezTo>
                  <a:pt x="273346" y="55123"/>
                  <a:pt x="266147" y="58371"/>
                  <a:pt x="258948" y="58371"/>
                </a:cubicBezTo>
                <a:cubicBezTo>
                  <a:pt x="257148" y="58371"/>
                  <a:pt x="256068" y="58371"/>
                  <a:pt x="254268" y="58010"/>
                </a:cubicBezTo>
                <a:lnTo>
                  <a:pt x="253188" y="60896"/>
                </a:lnTo>
                <a:cubicBezTo>
                  <a:pt x="251029" y="65226"/>
                  <a:pt x="251029" y="69194"/>
                  <a:pt x="253188" y="72081"/>
                </a:cubicBezTo>
                <a:lnTo>
                  <a:pt x="260027" y="81822"/>
                </a:lnTo>
                <a:cubicBezTo>
                  <a:pt x="266147" y="90121"/>
                  <a:pt x="264707" y="101305"/>
                  <a:pt x="256788" y="109604"/>
                </a:cubicBezTo>
                <a:lnTo>
                  <a:pt x="248149" y="117902"/>
                </a:lnTo>
                <a:cubicBezTo>
                  <a:pt x="247429" y="118624"/>
                  <a:pt x="246349" y="118984"/>
                  <a:pt x="244909" y="118984"/>
                </a:cubicBezTo>
                <a:cubicBezTo>
                  <a:pt x="244189" y="118984"/>
                  <a:pt x="243110" y="118624"/>
                  <a:pt x="242030" y="117902"/>
                </a:cubicBezTo>
                <a:cubicBezTo>
                  <a:pt x="240230" y="116098"/>
                  <a:pt x="240230" y="113572"/>
                  <a:pt x="242030" y="111769"/>
                </a:cubicBezTo>
                <a:lnTo>
                  <a:pt x="250669" y="103109"/>
                </a:lnTo>
                <a:cubicBezTo>
                  <a:pt x="255348" y="98419"/>
                  <a:pt x="256428" y="91564"/>
                  <a:pt x="252828" y="87234"/>
                </a:cubicBezTo>
                <a:lnTo>
                  <a:pt x="248149" y="80740"/>
                </a:lnTo>
                <a:cubicBezTo>
                  <a:pt x="227991" y="79297"/>
                  <a:pt x="211433" y="63061"/>
                  <a:pt x="210353" y="42495"/>
                </a:cubicBezTo>
                <a:lnTo>
                  <a:pt x="203874" y="37805"/>
                </a:lnTo>
                <a:cubicBezTo>
                  <a:pt x="199555" y="34557"/>
                  <a:pt x="192356" y="35640"/>
                  <a:pt x="188036" y="40330"/>
                </a:cubicBezTo>
                <a:lnTo>
                  <a:pt x="179397" y="48629"/>
                </a:lnTo>
                <a:cubicBezTo>
                  <a:pt x="178677" y="49711"/>
                  <a:pt x="177238" y="50072"/>
                  <a:pt x="176158" y="50072"/>
                </a:cubicBezTo>
                <a:cubicBezTo>
                  <a:pt x="175438" y="50072"/>
                  <a:pt x="173998" y="49711"/>
                  <a:pt x="172918" y="48629"/>
                </a:cubicBezTo>
                <a:cubicBezTo>
                  <a:pt x="171118" y="47185"/>
                  <a:pt x="171118" y="44299"/>
                  <a:pt x="172918" y="42495"/>
                </a:cubicBezTo>
                <a:lnTo>
                  <a:pt x="181917" y="34197"/>
                </a:lnTo>
                <a:cubicBezTo>
                  <a:pt x="189116" y="26259"/>
                  <a:pt x="200995" y="24816"/>
                  <a:pt x="209274" y="30228"/>
                </a:cubicBezTo>
                <a:lnTo>
                  <a:pt x="218992" y="37805"/>
                </a:lnTo>
                <a:cubicBezTo>
                  <a:pt x="221872" y="39609"/>
                  <a:pt x="225832" y="39609"/>
                  <a:pt x="229791" y="37805"/>
                </a:cubicBezTo>
                <a:lnTo>
                  <a:pt x="232311" y="36361"/>
                </a:lnTo>
                <a:cubicBezTo>
                  <a:pt x="232311" y="34918"/>
                  <a:pt x="231951" y="33114"/>
                  <a:pt x="231951" y="32032"/>
                </a:cubicBezTo>
                <a:cubicBezTo>
                  <a:pt x="231951" y="24094"/>
                  <a:pt x="235550" y="17239"/>
                  <a:pt x="242030" y="10745"/>
                </a:cubicBezTo>
                <a:cubicBezTo>
                  <a:pt x="248509" y="4251"/>
                  <a:pt x="256068" y="643"/>
                  <a:pt x="263267" y="282"/>
                </a:cubicBezTo>
                <a:close/>
                <a:moveTo>
                  <a:pt x="26253" y="0"/>
                </a:moveTo>
                <a:cubicBezTo>
                  <a:pt x="33363" y="-45"/>
                  <a:pt x="41153" y="2942"/>
                  <a:pt x="48580" y="10364"/>
                </a:cubicBezTo>
                <a:cubicBezTo>
                  <a:pt x="56551" y="18692"/>
                  <a:pt x="59450" y="27743"/>
                  <a:pt x="58001" y="36071"/>
                </a:cubicBezTo>
                <a:lnTo>
                  <a:pt x="60899" y="37519"/>
                </a:lnTo>
                <a:cubicBezTo>
                  <a:pt x="64884" y="39329"/>
                  <a:pt x="68870" y="39329"/>
                  <a:pt x="71768" y="37519"/>
                </a:cubicBezTo>
                <a:lnTo>
                  <a:pt x="82275" y="29916"/>
                </a:lnTo>
                <a:cubicBezTo>
                  <a:pt x="89884" y="24485"/>
                  <a:pt x="101840" y="25933"/>
                  <a:pt x="109449" y="33898"/>
                </a:cubicBezTo>
                <a:lnTo>
                  <a:pt x="117782" y="42226"/>
                </a:lnTo>
                <a:cubicBezTo>
                  <a:pt x="119956" y="44036"/>
                  <a:pt x="119956" y="46932"/>
                  <a:pt x="117782" y="48381"/>
                </a:cubicBezTo>
                <a:cubicBezTo>
                  <a:pt x="117057" y="49467"/>
                  <a:pt x="115970" y="49829"/>
                  <a:pt x="114884" y="49829"/>
                </a:cubicBezTo>
                <a:cubicBezTo>
                  <a:pt x="113797" y="49829"/>
                  <a:pt x="112710" y="49467"/>
                  <a:pt x="111623" y="48381"/>
                </a:cubicBezTo>
                <a:lnTo>
                  <a:pt x="103290" y="40053"/>
                </a:lnTo>
                <a:cubicBezTo>
                  <a:pt x="98580" y="35347"/>
                  <a:pt x="91696" y="34260"/>
                  <a:pt x="86986" y="37519"/>
                </a:cubicBezTo>
                <a:lnTo>
                  <a:pt x="80464" y="42226"/>
                </a:lnTo>
                <a:cubicBezTo>
                  <a:pt x="79377" y="62864"/>
                  <a:pt x="62711" y="79156"/>
                  <a:pt x="42058" y="80605"/>
                </a:cubicBezTo>
                <a:lnTo>
                  <a:pt x="37348" y="87122"/>
                </a:lnTo>
                <a:cubicBezTo>
                  <a:pt x="34087" y="91467"/>
                  <a:pt x="35537" y="98346"/>
                  <a:pt x="40247" y="103052"/>
                </a:cubicBezTo>
                <a:lnTo>
                  <a:pt x="48580" y="111742"/>
                </a:lnTo>
                <a:cubicBezTo>
                  <a:pt x="50029" y="113552"/>
                  <a:pt x="50029" y="116087"/>
                  <a:pt x="48580" y="117897"/>
                </a:cubicBezTo>
                <a:cubicBezTo>
                  <a:pt x="47493" y="118621"/>
                  <a:pt x="46768" y="118983"/>
                  <a:pt x="45681" y="118983"/>
                </a:cubicBezTo>
                <a:cubicBezTo>
                  <a:pt x="44232" y="118983"/>
                  <a:pt x="43145" y="118621"/>
                  <a:pt x="42421" y="117897"/>
                </a:cubicBezTo>
                <a:lnTo>
                  <a:pt x="34087" y="109570"/>
                </a:lnTo>
                <a:cubicBezTo>
                  <a:pt x="25754" y="101242"/>
                  <a:pt x="24667" y="90018"/>
                  <a:pt x="30464" y="81691"/>
                </a:cubicBezTo>
                <a:lnTo>
                  <a:pt x="37348" y="71915"/>
                </a:lnTo>
                <a:cubicBezTo>
                  <a:pt x="39522" y="69019"/>
                  <a:pt x="39522" y="65036"/>
                  <a:pt x="37348" y="60691"/>
                </a:cubicBezTo>
                <a:lnTo>
                  <a:pt x="36261" y="57795"/>
                </a:lnTo>
                <a:cubicBezTo>
                  <a:pt x="34450" y="58157"/>
                  <a:pt x="33363" y="58157"/>
                  <a:pt x="31551" y="58157"/>
                </a:cubicBezTo>
                <a:cubicBezTo>
                  <a:pt x="24667" y="58157"/>
                  <a:pt x="17059" y="54898"/>
                  <a:pt x="10175" y="48381"/>
                </a:cubicBezTo>
                <a:cubicBezTo>
                  <a:pt x="3653" y="41864"/>
                  <a:pt x="30" y="34622"/>
                  <a:pt x="30" y="27019"/>
                </a:cubicBezTo>
                <a:cubicBezTo>
                  <a:pt x="-332" y="19778"/>
                  <a:pt x="2566" y="13261"/>
                  <a:pt x="8001" y="7830"/>
                </a:cubicBezTo>
                <a:cubicBezTo>
                  <a:pt x="12711" y="3123"/>
                  <a:pt x="19142" y="46"/>
                  <a:pt x="262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37572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75918-DD26-BF4F-9C3B-6AE772B9BB17}"/>
              </a:ext>
            </a:extLst>
          </p:cNvPr>
          <p:cNvSpPr txBox="1"/>
          <p:nvPr/>
        </p:nvSpPr>
        <p:spPr>
          <a:xfrm>
            <a:off x="9414536" y="1572332"/>
            <a:ext cx="2015463" cy="369332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Positive = 186</a:t>
            </a:r>
          </a:p>
        </p:txBody>
      </p:sp>
      <p:pic>
        <p:nvPicPr>
          <p:cNvPr id="19" name="Graphic 18" descr="Family with two children outline">
            <a:extLst>
              <a:ext uri="{FF2B5EF4-FFF2-40B4-BE49-F238E27FC236}">
                <a16:creationId xmlns:a16="http://schemas.microsoft.com/office/drawing/2014/main" id="{8686A741-E8F4-1145-A2E0-6859FCC2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255" y="691741"/>
            <a:ext cx="1339753" cy="1339753"/>
          </a:xfrm>
          <a:prstGeom prst="rect">
            <a:avLst/>
          </a:prstGeom>
        </p:spPr>
      </p:pic>
      <p:pic>
        <p:nvPicPr>
          <p:cNvPr id="51" name="Graphic 50" descr="Medicine outline">
            <a:extLst>
              <a:ext uri="{FF2B5EF4-FFF2-40B4-BE49-F238E27FC236}">
                <a16:creationId xmlns:a16="http://schemas.microsoft.com/office/drawing/2014/main" id="{2A688E93-6C70-D7EE-3F2A-6F3626D7B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255" y="2952204"/>
            <a:ext cx="1142111" cy="114211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531DBE4-243B-F53E-176F-192F063484F7}"/>
              </a:ext>
            </a:extLst>
          </p:cNvPr>
          <p:cNvSpPr txBox="1"/>
          <p:nvPr/>
        </p:nvSpPr>
        <p:spPr>
          <a:xfrm>
            <a:off x="9393430" y="2327512"/>
            <a:ext cx="2015463" cy="369332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Positive = 186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2FCA292-D3E3-526C-F3EB-46645272D214}"/>
              </a:ext>
            </a:extLst>
          </p:cNvPr>
          <p:cNvSpPr/>
          <p:nvPr/>
        </p:nvSpPr>
        <p:spPr>
          <a:xfrm>
            <a:off x="8627783" y="387309"/>
            <a:ext cx="3428528" cy="1966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1C3F3AF-2DCE-F346-4B5C-91C84A86D439}"/>
              </a:ext>
            </a:extLst>
          </p:cNvPr>
          <p:cNvSpPr/>
          <p:nvPr/>
        </p:nvSpPr>
        <p:spPr>
          <a:xfrm>
            <a:off x="8603814" y="2444041"/>
            <a:ext cx="3428528" cy="1966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B7503C-5782-9A1C-2371-FBDD6B39E780}"/>
              </a:ext>
            </a:extLst>
          </p:cNvPr>
          <p:cNvSpPr/>
          <p:nvPr/>
        </p:nvSpPr>
        <p:spPr>
          <a:xfrm>
            <a:off x="8603814" y="4510216"/>
            <a:ext cx="3428528" cy="1966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9B2CCF-5958-A780-E031-AA57128B38E3}"/>
              </a:ext>
            </a:extLst>
          </p:cNvPr>
          <p:cNvSpPr txBox="1"/>
          <p:nvPr/>
        </p:nvSpPr>
        <p:spPr>
          <a:xfrm>
            <a:off x="9912645" y="2858251"/>
            <a:ext cx="2015463" cy="1169551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sz="2000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Positive</a:t>
            </a:r>
          </a:p>
          <a:p>
            <a:pPr defTabSz="914217"/>
            <a:endParaRPr lang="en-US" b="1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914217"/>
            <a:r>
              <a:rPr lang="en-US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r>
              <a:rPr lang="en-US" sz="32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248</a:t>
            </a:r>
          </a:p>
        </p:txBody>
      </p:sp>
      <p:pic>
        <p:nvPicPr>
          <p:cNvPr id="54" name="Graphic 53" descr="Medical with solid fill">
            <a:extLst>
              <a:ext uri="{FF2B5EF4-FFF2-40B4-BE49-F238E27FC236}">
                <a16:creationId xmlns:a16="http://schemas.microsoft.com/office/drawing/2014/main" id="{E30ACC03-69E8-FED5-3B06-3A5388B70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7166" y="3047200"/>
            <a:ext cx="736600" cy="736600"/>
          </a:xfrm>
          <a:prstGeom prst="rect">
            <a:avLst/>
          </a:prstGeom>
        </p:spPr>
      </p:pic>
      <p:pic>
        <p:nvPicPr>
          <p:cNvPr id="49" name="Graphic 48" descr="Microscope outline">
            <a:extLst>
              <a:ext uri="{FF2B5EF4-FFF2-40B4-BE49-F238E27FC236}">
                <a16:creationId xmlns:a16="http://schemas.microsoft.com/office/drawing/2014/main" id="{997317A2-52F9-3E73-98AC-F2000EF40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7223" y="638649"/>
            <a:ext cx="1338507" cy="1338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2C6F9E-724B-C547-A016-E7DE3C5A8369}"/>
              </a:ext>
            </a:extLst>
          </p:cNvPr>
          <p:cNvSpPr txBox="1"/>
          <p:nvPr/>
        </p:nvSpPr>
        <p:spPr>
          <a:xfrm>
            <a:off x="9967821" y="1231152"/>
            <a:ext cx="144909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914217"/>
            <a:r>
              <a:rPr lang="en-US" sz="32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5,324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69EEA3-1BDC-1B48-8CF4-BEA129A1EF73}"/>
              </a:ext>
            </a:extLst>
          </p:cNvPr>
          <p:cNvSpPr txBox="1"/>
          <p:nvPr/>
        </p:nvSpPr>
        <p:spPr>
          <a:xfrm>
            <a:off x="9960429" y="849442"/>
            <a:ext cx="1689148" cy="32316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000" b="1" dirty="0">
                <a:solidFill>
                  <a:srgbClr val="FFFFFF">
                    <a:lumMod val="95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Evaluated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8FECE6-B120-8691-3A62-1516E627CDC5}"/>
              </a:ext>
            </a:extLst>
          </p:cNvPr>
          <p:cNvSpPr txBox="1"/>
          <p:nvPr/>
        </p:nvSpPr>
        <p:spPr>
          <a:xfrm>
            <a:off x="1761491" y="4925911"/>
            <a:ext cx="2404258" cy="362018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Males = 9,310 </a:t>
            </a:r>
          </a:p>
        </p:txBody>
      </p:sp>
      <p:pic>
        <p:nvPicPr>
          <p:cNvPr id="62" name="Graphic 61" descr="Male outline">
            <a:extLst>
              <a:ext uri="{FF2B5EF4-FFF2-40B4-BE49-F238E27FC236}">
                <a16:creationId xmlns:a16="http://schemas.microsoft.com/office/drawing/2014/main" id="{75C5D5E9-314F-A4F5-420D-15814C345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961" y="4668527"/>
            <a:ext cx="780871" cy="780871"/>
          </a:xfrm>
          <a:prstGeom prst="rect">
            <a:avLst/>
          </a:prstGeom>
        </p:spPr>
      </p:pic>
      <p:pic>
        <p:nvPicPr>
          <p:cNvPr id="64" name="Graphic 63" descr="Female outline">
            <a:extLst>
              <a:ext uri="{FF2B5EF4-FFF2-40B4-BE49-F238E27FC236}">
                <a16:creationId xmlns:a16="http://schemas.microsoft.com/office/drawing/2014/main" id="{C3679DD3-9CA2-B701-F57E-5F5901205F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134" y="5583879"/>
            <a:ext cx="755137" cy="75513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B0617E7-3E1A-B1D6-F9C0-510947153EFA}"/>
              </a:ext>
            </a:extLst>
          </p:cNvPr>
          <p:cNvSpPr txBox="1"/>
          <p:nvPr/>
        </p:nvSpPr>
        <p:spPr>
          <a:xfrm>
            <a:off x="1400763" y="5785629"/>
            <a:ext cx="2866815" cy="35163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Females = 10,404</a:t>
            </a:r>
          </a:p>
        </p:txBody>
      </p:sp>
      <p:pic>
        <p:nvPicPr>
          <p:cNvPr id="66" name="Graphic 65" descr="Male outline">
            <a:extLst>
              <a:ext uri="{FF2B5EF4-FFF2-40B4-BE49-F238E27FC236}">
                <a16:creationId xmlns:a16="http://schemas.microsoft.com/office/drawing/2014/main" id="{AF885DA0-CC8D-68D3-8465-B80B4F170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95837" y="4668527"/>
            <a:ext cx="780871" cy="780871"/>
          </a:xfrm>
          <a:prstGeom prst="rect">
            <a:avLst/>
          </a:prstGeom>
        </p:spPr>
      </p:pic>
      <p:pic>
        <p:nvPicPr>
          <p:cNvPr id="67" name="Graphic 66" descr="Female outline">
            <a:extLst>
              <a:ext uri="{FF2B5EF4-FFF2-40B4-BE49-F238E27FC236}">
                <a16:creationId xmlns:a16="http://schemas.microsoft.com/office/drawing/2014/main" id="{285D2B6E-6BED-B16A-711B-4B4712B427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25610" y="5529124"/>
            <a:ext cx="755137" cy="75513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801FAD2-582F-2679-17FE-778C8F9FE6B9}"/>
              </a:ext>
            </a:extLst>
          </p:cNvPr>
          <p:cNvSpPr txBox="1"/>
          <p:nvPr/>
        </p:nvSpPr>
        <p:spPr>
          <a:xfrm>
            <a:off x="9698632" y="4917750"/>
            <a:ext cx="2212741" cy="35163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Males = 135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B7530A-B456-60C8-C550-1643DF6807DC}"/>
              </a:ext>
            </a:extLst>
          </p:cNvPr>
          <p:cNvSpPr txBox="1"/>
          <p:nvPr/>
        </p:nvSpPr>
        <p:spPr>
          <a:xfrm>
            <a:off x="9693560" y="5731406"/>
            <a:ext cx="2384561" cy="35163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Females = 113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0D9F6-9EF3-68B0-7ACE-621151FE1ECF}"/>
              </a:ext>
            </a:extLst>
          </p:cNvPr>
          <p:cNvSpPr txBox="1"/>
          <p:nvPr/>
        </p:nvSpPr>
        <p:spPr>
          <a:xfrm>
            <a:off x="1083283" y="363084"/>
            <a:ext cx="229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8C3E1-8462-BF94-84DB-E00109F66175}"/>
              </a:ext>
            </a:extLst>
          </p:cNvPr>
          <p:cNvSpPr txBox="1"/>
          <p:nvPr/>
        </p:nvSpPr>
        <p:spPr>
          <a:xfrm>
            <a:off x="9272537" y="383639"/>
            <a:ext cx="229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81762-4D76-62F6-F531-F5C970E1F0F2}"/>
              </a:ext>
            </a:extLst>
          </p:cNvPr>
          <p:cNvSpPr txBox="1"/>
          <p:nvPr/>
        </p:nvSpPr>
        <p:spPr>
          <a:xfrm>
            <a:off x="4309394" y="1662616"/>
            <a:ext cx="4155296" cy="2903580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noAutofit/>
          </a:bodyPr>
          <a:lstStyle/>
          <a:p>
            <a:endParaRPr lang="en-US" sz="1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📉 </a:t>
            </a:r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Prevalence Rate: 42.43% → 4.66%</a:t>
            </a: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👥 Annual Reach: 4,000 → 25,000+</a:t>
            </a: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⏱ Delivery Time: Months → 1 Week</a:t>
            </a:r>
          </a:p>
        </p:txBody>
      </p:sp>
    </p:spTree>
    <p:extLst>
      <p:ext uri="{BB962C8B-B14F-4D97-AF65-F5344CB8AC3E}">
        <p14:creationId xmlns:p14="http://schemas.microsoft.com/office/powerpoint/2010/main" val="2998416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1E1D7-B3E2-4C91-821A-27979EA2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3C77-A422-B617-5AA2-6ABFB97C2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7337" y="142789"/>
            <a:ext cx="11277608" cy="369332"/>
          </a:xfrm>
        </p:spPr>
        <p:txBody>
          <a:bodyPr/>
          <a:lstStyle/>
          <a:p>
            <a:r>
              <a:rPr lang="en-US" sz="2400" b="1" dirty="0"/>
              <a:t>Regional Summary of 2024 MDA and Evaluation Activities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DE3104F-0202-6311-A418-C5AA20221B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5768975"/>
            <a:ext cx="11277608" cy="365125"/>
          </a:xfrm>
        </p:spPr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85A9C30-EB0A-4EF7-BF50-5E0D223BD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358291"/>
              </p:ext>
            </p:extLst>
          </p:nvPr>
        </p:nvGraphicFramePr>
        <p:xfrm>
          <a:off x="98322" y="570655"/>
          <a:ext cx="11825160" cy="5775224"/>
        </p:xfrm>
        <a:graphic>
          <a:graphicData uri="http://schemas.openxmlformats.org/drawingml/2006/table">
            <a:tbl>
              <a:tblPr firstRow="1" firstCol="1" bandRow="1"/>
              <a:tblGrid>
                <a:gridCol w="1106553">
                  <a:extLst>
                    <a:ext uri="{9D8B030D-6E8A-4147-A177-3AD203B41FA5}">
                      <a16:colId xmlns:a16="http://schemas.microsoft.com/office/drawing/2014/main" val="1628858394"/>
                    </a:ext>
                  </a:extLst>
                </a:gridCol>
                <a:gridCol w="749052">
                  <a:extLst>
                    <a:ext uri="{9D8B030D-6E8A-4147-A177-3AD203B41FA5}">
                      <a16:colId xmlns:a16="http://schemas.microsoft.com/office/drawing/2014/main" val="764922860"/>
                    </a:ext>
                  </a:extLst>
                </a:gridCol>
                <a:gridCol w="625020">
                  <a:extLst>
                    <a:ext uri="{9D8B030D-6E8A-4147-A177-3AD203B41FA5}">
                      <a16:colId xmlns:a16="http://schemas.microsoft.com/office/drawing/2014/main" val="918740265"/>
                    </a:ext>
                  </a:extLst>
                </a:gridCol>
                <a:gridCol w="702843">
                  <a:extLst>
                    <a:ext uri="{9D8B030D-6E8A-4147-A177-3AD203B41FA5}">
                      <a16:colId xmlns:a16="http://schemas.microsoft.com/office/drawing/2014/main" val="3311422793"/>
                    </a:ext>
                  </a:extLst>
                </a:gridCol>
                <a:gridCol w="829306">
                  <a:extLst>
                    <a:ext uri="{9D8B030D-6E8A-4147-A177-3AD203B41FA5}">
                      <a16:colId xmlns:a16="http://schemas.microsoft.com/office/drawing/2014/main" val="2293102868"/>
                    </a:ext>
                  </a:extLst>
                </a:gridCol>
                <a:gridCol w="894971">
                  <a:extLst>
                    <a:ext uri="{9D8B030D-6E8A-4147-A177-3AD203B41FA5}">
                      <a16:colId xmlns:a16="http://schemas.microsoft.com/office/drawing/2014/main" val="3921862749"/>
                    </a:ext>
                  </a:extLst>
                </a:gridCol>
                <a:gridCol w="749052">
                  <a:extLst>
                    <a:ext uri="{9D8B030D-6E8A-4147-A177-3AD203B41FA5}">
                      <a16:colId xmlns:a16="http://schemas.microsoft.com/office/drawing/2014/main" val="377771409"/>
                    </a:ext>
                  </a:extLst>
                </a:gridCol>
                <a:gridCol w="625020">
                  <a:extLst>
                    <a:ext uri="{9D8B030D-6E8A-4147-A177-3AD203B41FA5}">
                      <a16:colId xmlns:a16="http://schemas.microsoft.com/office/drawing/2014/main" val="1355802280"/>
                    </a:ext>
                  </a:extLst>
                </a:gridCol>
                <a:gridCol w="693116">
                  <a:extLst>
                    <a:ext uri="{9D8B030D-6E8A-4147-A177-3AD203B41FA5}">
                      <a16:colId xmlns:a16="http://schemas.microsoft.com/office/drawing/2014/main" val="2024893493"/>
                    </a:ext>
                  </a:extLst>
                </a:gridCol>
                <a:gridCol w="749052">
                  <a:extLst>
                    <a:ext uri="{9D8B030D-6E8A-4147-A177-3AD203B41FA5}">
                      <a16:colId xmlns:a16="http://schemas.microsoft.com/office/drawing/2014/main" val="2180265173"/>
                    </a:ext>
                  </a:extLst>
                </a:gridCol>
                <a:gridCol w="578811">
                  <a:extLst>
                    <a:ext uri="{9D8B030D-6E8A-4147-A177-3AD203B41FA5}">
                      <a16:colId xmlns:a16="http://schemas.microsoft.com/office/drawing/2014/main" val="995955961"/>
                    </a:ext>
                  </a:extLst>
                </a:gridCol>
                <a:gridCol w="1233225">
                  <a:extLst>
                    <a:ext uri="{9D8B030D-6E8A-4147-A177-3AD203B41FA5}">
                      <a16:colId xmlns:a16="http://schemas.microsoft.com/office/drawing/2014/main" val="176937847"/>
                    </a:ext>
                  </a:extLst>
                </a:gridCol>
                <a:gridCol w="1355529">
                  <a:extLst>
                    <a:ext uri="{9D8B030D-6E8A-4147-A177-3AD203B41FA5}">
                      <a16:colId xmlns:a16="http://schemas.microsoft.com/office/drawing/2014/main" val="64998997"/>
                    </a:ext>
                  </a:extLst>
                </a:gridCol>
                <a:gridCol w="933610">
                  <a:extLst>
                    <a:ext uri="{9D8B030D-6E8A-4147-A177-3AD203B41FA5}">
                      <a16:colId xmlns:a16="http://schemas.microsoft.com/office/drawing/2014/main" val="1592298688"/>
                    </a:ext>
                  </a:extLst>
                </a:gridCol>
              </a:tblGrid>
              <a:tr h="948812">
                <a:tc>
                  <a:txBody>
                    <a:bodyPr/>
                    <a:lstStyle/>
                    <a:p>
                      <a:endParaRPr lang="en-GH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FAFC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Treatment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Evaluation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Positive Cases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Prevalence Rate (%)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918275"/>
                  </a:ext>
                </a:extLst>
              </a:tr>
              <a:tr h="948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Region</a:t>
                      </a:r>
                      <a:endParaRPr lang="en-GH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</a:t>
                      </a:r>
                      <a:r>
                        <a:rPr lang="en-US" sz="1200" b="1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Pzq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Examined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No. Pos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Current Prev.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Baseline Prev.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Change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5150"/>
                  </a:ext>
                </a:extLst>
              </a:tr>
              <a:tr h="989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Greater Accra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3,979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3,528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7,507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21,348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2,444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1,199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1,245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133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58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75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5.44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41.20 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-86.80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28716"/>
                  </a:ext>
                </a:extLst>
              </a:tr>
              <a:tr h="948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Volta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6,425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5,779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12,204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36,015 .5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2,349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1,136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1,213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86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41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45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3.66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40.11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-90.88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651565"/>
                  </a:ext>
                </a:extLst>
              </a:tr>
              <a:tr h="948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Eastern*</a:t>
                      </a:r>
                      <a:endParaRPr lang="en-GH" sz="1200" b="1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(5,689)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 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531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235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296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29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14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15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5.47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60.53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-90.96</a:t>
                      </a:r>
                      <a:endParaRPr lang="en-GH" sz="12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847273"/>
                  </a:ext>
                </a:extLst>
              </a:tr>
              <a:tr h="989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Grand Total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10,404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9,310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19,714 (25,403)</a:t>
                      </a: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57,374.5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5,324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2,570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2,754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248 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113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135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4.66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42.43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-89.02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6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1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DD7-0A3C-BAD7-A2BF-F01566EF3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050676"/>
            <a:ext cx="9424219" cy="243759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parajita" panose="020B0604020202020204" pitchFamily="34" charset="0"/>
              </a:rPr>
              <a:t>Communication &amp; Monitoring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9CFE9-2BCC-09A0-5888-B0CDD3F4F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33991"/>
            <a:ext cx="11449666" cy="1160197"/>
          </a:xfrm>
        </p:spPr>
        <p:txBody>
          <a:bodyPr wrap="square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In-person and virtual meetings, emails, status reports and telephone conversations </a:t>
            </a:r>
          </a:p>
          <a:p>
            <a:pPr>
              <a:spcAft>
                <a:spcPts val="600"/>
              </a:spcAft>
            </a:pPr>
            <a:r>
              <a:rPr lang="en-US" dirty="0"/>
              <a:t>Schistosomiasis Jingle by </a:t>
            </a:r>
            <a:r>
              <a:rPr lang="en-US" b="1" dirty="0"/>
              <a:t>AIS</a:t>
            </a:r>
            <a:r>
              <a:rPr lang="en-US" dirty="0"/>
              <a:t>, Radio and Community Information Centers (CICs), </a:t>
            </a:r>
          </a:p>
          <a:p>
            <a:pPr>
              <a:spcAft>
                <a:spcPts val="600"/>
              </a:spcAft>
            </a:pPr>
            <a:r>
              <a:rPr lang="en-US" dirty="0"/>
              <a:t>Pull-up banners, posters and fliers.</a:t>
            </a:r>
          </a:p>
        </p:txBody>
      </p:sp>
      <p:pic>
        <p:nvPicPr>
          <p:cNvPr id="4" name="AIS SCHISTO SONG 1 March 2023">
            <a:hlinkClick r:id="" action="ppaction://media"/>
            <a:extLst>
              <a:ext uri="{FF2B5EF4-FFF2-40B4-BE49-F238E27FC236}">
                <a16:creationId xmlns:a16="http://schemas.microsoft.com/office/drawing/2014/main" id="{EB72ED18-CE2C-2DA9-1576-9150E6B64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157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826B-DD4B-15C4-F51E-8C13317C7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9167-CE12-CE2F-B031-40D80A6B7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275794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Digital Innovation in Action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8F373-0310-64B9-2B07-F0D5647F9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7" y="3637935"/>
            <a:ext cx="11430003" cy="215443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B465FF"/>
                </a:solidFill>
              </a:rPr>
              <a:t>App developed; Tablets procured to replace manual data entry</a:t>
            </a:r>
          </a:p>
          <a:p>
            <a:endParaRPr lang="en-US" sz="2800" b="1" dirty="0">
              <a:solidFill>
                <a:srgbClr val="B465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B465FF"/>
                </a:solidFill>
              </a:rPr>
              <a:t>Digitizing Field Data gathering and analysis for Real-Time Decisions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b="1" dirty="0">
              <a:solidFill>
                <a:srgbClr val="B465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B465FF"/>
                </a:solidFill>
              </a:rPr>
              <a:t>Transition from huge manual paper records to a digital platform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5DFF3-7E2F-FD93-0A8E-D448EBCD590A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FEC3296-81C6-C39A-1F06-2CA1A29F4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17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75E3DF-7EB6-4110-E3B4-93C44468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37570-AF86-2E7F-4B16-0F0CB929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36" t="5339" r="3814" b="7638"/>
          <a:stretch>
            <a:fillRect/>
          </a:stretch>
        </p:blipFill>
        <p:spPr>
          <a:xfrm>
            <a:off x="0" y="0"/>
            <a:ext cx="101626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40D13-4114-1CFA-32EB-B8FD1FE12B9C}"/>
              </a:ext>
            </a:extLst>
          </p:cNvPr>
          <p:cNvSpPr txBox="1"/>
          <p:nvPr/>
        </p:nvSpPr>
        <p:spPr>
          <a:xfrm>
            <a:off x="10323871" y="1639528"/>
            <a:ext cx="1593998" cy="35789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Made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possible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by an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internal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Cross Functional Team of Digital Transformers, IT, Public Health and Environmental Expects</a:t>
            </a:r>
          </a:p>
        </p:txBody>
      </p:sp>
    </p:spTree>
    <p:extLst>
      <p:ext uri="{BB962C8B-B14F-4D97-AF65-F5344CB8AC3E}">
        <p14:creationId xmlns:p14="http://schemas.microsoft.com/office/powerpoint/2010/main" val="3658749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2D2D4-DEC9-16AC-75EE-A4CAC64FA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19CC7-44ED-DB4E-8E76-59311394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72AD5-D3D4-DD25-C297-1A32CB36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23"/>
          <a:stretch>
            <a:fillRect/>
          </a:stretch>
        </p:blipFill>
        <p:spPr>
          <a:xfrm>
            <a:off x="339213" y="-35079"/>
            <a:ext cx="11513574" cy="69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8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7A68-EF52-008C-15B6-0C1188AD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 boat in the water&#10;&#10;AI-generated content may be incorrect.">
            <a:extLst>
              <a:ext uri="{FF2B5EF4-FFF2-40B4-BE49-F238E27FC236}">
                <a16:creationId xmlns:a16="http://schemas.microsoft.com/office/drawing/2014/main" id="{1C8C54E5-BBAB-4169-5A03-C94DBEA96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r="20673"/>
          <a:stretch>
            <a:fillRect/>
          </a:stretch>
        </p:blipFill>
        <p:spPr bwMode="auto"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66A551-9C1D-A9BB-D18D-F9B5BD30A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050676"/>
            <a:ext cx="6995652" cy="2437590"/>
          </a:xfrm>
        </p:spPr>
        <p:txBody>
          <a:bodyPr anchor="b">
            <a:normAutofit/>
          </a:bodyPr>
          <a:lstStyle/>
          <a:p>
            <a:r>
              <a:rPr lang="en-US" dirty="0"/>
              <a:t>Schedule and </a:t>
            </a:r>
            <a:br>
              <a:rPr lang="en-US" dirty="0"/>
            </a:br>
            <a:r>
              <a:rPr lang="en-US" dirty="0"/>
              <a:t>Cost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81373-50A9-44A8-A203-192A354C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33992"/>
            <a:ext cx="8411498" cy="1145698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Took just days to complete what would have taken months</a:t>
            </a:r>
          </a:p>
          <a:p>
            <a:pPr>
              <a:spcAft>
                <a:spcPts val="600"/>
              </a:spcAft>
            </a:pPr>
            <a:r>
              <a:rPr lang="en-US" dirty="0"/>
              <a:t>Treated 5 times more people annually</a:t>
            </a:r>
          </a:p>
        </p:txBody>
      </p:sp>
    </p:spTree>
    <p:extLst>
      <p:ext uri="{BB962C8B-B14F-4D97-AF65-F5344CB8AC3E}">
        <p14:creationId xmlns:p14="http://schemas.microsoft.com/office/powerpoint/2010/main" val="13601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12">
            <a:extLst>
              <a:ext uri="{FF2B5EF4-FFF2-40B4-BE49-F238E27FC236}">
                <a16:creationId xmlns:a16="http://schemas.microsoft.com/office/drawing/2014/main" id="{4CE22545-004F-1B42-920E-E54C76CDEF22}"/>
              </a:ext>
            </a:extLst>
          </p:cNvPr>
          <p:cNvSpPr/>
          <p:nvPr/>
        </p:nvSpPr>
        <p:spPr>
          <a:xfrm rot="16200000">
            <a:off x="3821205" y="1515436"/>
            <a:ext cx="2607361" cy="1870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4" name="Shape 1713">
            <a:extLst>
              <a:ext uri="{FF2B5EF4-FFF2-40B4-BE49-F238E27FC236}">
                <a16:creationId xmlns:a16="http://schemas.microsoft.com/office/drawing/2014/main" id="{86169782-85F0-C84E-8794-DA45CF6F2C0B}"/>
              </a:ext>
            </a:extLst>
          </p:cNvPr>
          <p:cNvSpPr/>
          <p:nvPr/>
        </p:nvSpPr>
        <p:spPr>
          <a:xfrm>
            <a:off x="6159502" y="1883829"/>
            <a:ext cx="2607362" cy="1870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5" name="Shape 1714">
            <a:extLst>
              <a:ext uri="{FF2B5EF4-FFF2-40B4-BE49-F238E27FC236}">
                <a16:creationId xmlns:a16="http://schemas.microsoft.com/office/drawing/2014/main" id="{C31783F3-44A2-5648-B53C-85E443563490}"/>
              </a:ext>
            </a:extLst>
          </p:cNvPr>
          <p:cNvSpPr/>
          <p:nvPr/>
        </p:nvSpPr>
        <p:spPr>
          <a:xfrm>
            <a:off x="3452814" y="3873242"/>
            <a:ext cx="2607360" cy="1870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6" name="Shape 1715">
            <a:extLst>
              <a:ext uri="{FF2B5EF4-FFF2-40B4-BE49-F238E27FC236}">
                <a16:creationId xmlns:a16="http://schemas.microsoft.com/office/drawing/2014/main" id="{27DC8A38-331B-DF42-9C28-6A59E55FCD08}"/>
              </a:ext>
            </a:extLst>
          </p:cNvPr>
          <p:cNvSpPr/>
          <p:nvPr/>
        </p:nvSpPr>
        <p:spPr>
          <a:xfrm rot="16200000">
            <a:off x="5791109" y="4238031"/>
            <a:ext cx="2607361" cy="1870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8A91C-8910-0E4E-9F94-94FC72ADF8EA}"/>
              </a:ext>
            </a:extLst>
          </p:cNvPr>
          <p:cNvSpPr txBox="1"/>
          <p:nvPr/>
        </p:nvSpPr>
        <p:spPr>
          <a:xfrm>
            <a:off x="783452" y="376019"/>
            <a:ext cx="839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PROFILE OF VOLTA RIVER AUTHORITY (VRA)</a:t>
            </a:r>
            <a:endParaRPr lang="en-US" sz="3000" b="1" dirty="0">
              <a:solidFill>
                <a:srgbClr val="C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765BF1-4923-C044-AAEC-C70786BC1B53}"/>
              </a:ext>
            </a:extLst>
          </p:cNvPr>
          <p:cNvSpPr txBox="1"/>
          <p:nvPr/>
        </p:nvSpPr>
        <p:spPr>
          <a:xfrm>
            <a:off x="8129404" y="4590882"/>
            <a:ext cx="2607363" cy="12385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Section 10e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mandates VRA to develop Lake area for the health and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well being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 inhabitants and people living along the Lake.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400BA2-BF29-8F41-8B74-3DCD53F9B873}"/>
              </a:ext>
            </a:extLst>
          </p:cNvPr>
          <p:cNvSpPr txBox="1"/>
          <p:nvPr/>
        </p:nvSpPr>
        <p:spPr>
          <a:xfrm>
            <a:off x="8866191" y="1826067"/>
            <a:ext cx="3105670" cy="2392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VRA owns and operates an electricity generation capacity of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2,547MW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Akosombo and Kpong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Hydro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Generating Plants have 1,020MW and </a:t>
            </a:r>
            <a:r>
              <a:rPr lang="en-GB" sz="1400" b="1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160MW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respectively. </a:t>
            </a:r>
            <a:r>
              <a:rPr lang="en-GB" sz="1400" b="1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1,330MW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Six (6) No.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Thermal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plants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 Aboadze and </a:t>
            </a:r>
            <a:r>
              <a:rPr lang="en-GB" sz="1400" dirty="0" err="1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Kpone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Complemented by a 2.5MW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Solar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PV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Plant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GB" sz="1400" dirty="0" err="1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Navrongo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and a 6.5MW Solar PV Plant at Lawra, 13MW and 15MW Solar PV </a:t>
            </a:r>
            <a:r>
              <a:rPr lang="en-GB" sz="140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Kaleo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en-US" sz="1400" dirty="0">
              <a:latin typeface="Aptos" panose="020B0004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D1FB67-7A5C-974E-84E9-B3183D2C09AF}"/>
              </a:ext>
            </a:extLst>
          </p:cNvPr>
          <p:cNvSpPr txBox="1"/>
          <p:nvPr/>
        </p:nvSpPr>
        <p:spPr>
          <a:xfrm>
            <a:off x="366178" y="4230316"/>
            <a:ext cx="2987310" cy="14693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Section 13 (1) mandates VRA to safeguard the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health and safety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 its staff and dependants and inhabitants of the lakeside area while Section 14 gives VRA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Local Authority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over Akosombo Township.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DC1814-DBDA-F849-8E10-E18A3C4051E8}"/>
              </a:ext>
            </a:extLst>
          </p:cNvPr>
          <p:cNvSpPr txBox="1"/>
          <p:nvPr/>
        </p:nvSpPr>
        <p:spPr>
          <a:xfrm>
            <a:off x="366178" y="1438438"/>
            <a:ext cx="3730195" cy="2150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VRA established on </a:t>
            </a:r>
            <a:r>
              <a:rPr lang="en-GB" sz="1400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April 26, 1961,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to generate, transmit and distribute electricity under the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Volta River Development Act 46, 1961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 the Republic of Ghana. </a:t>
            </a:r>
          </a:p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Transmission and distribution functions hived-off to Ghana Grid Company (</a:t>
            </a:r>
            <a:r>
              <a:rPr lang="en-GB" sz="1400" dirty="0" err="1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GRIDCo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), and Northern Electricity Distribution Company (</a:t>
            </a:r>
            <a:r>
              <a:rPr lang="en-GB" sz="1400" dirty="0" err="1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NEDCo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 respectively.</a:t>
            </a:r>
          </a:p>
          <a:p>
            <a:pPr algn="just">
              <a:lnSpc>
                <a:spcPts val="1750"/>
              </a:lnSpc>
            </a:pPr>
            <a:endParaRPr lang="en-GB" sz="1400" dirty="0">
              <a:latin typeface="Aptos" panose="020B0004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8F770D-C1ED-9147-8835-0381173EF25E}"/>
              </a:ext>
            </a:extLst>
          </p:cNvPr>
          <p:cNvSpPr txBox="1"/>
          <p:nvPr/>
        </p:nvSpPr>
        <p:spPr>
          <a:xfrm>
            <a:off x="6556020" y="5556228"/>
            <a:ext cx="107753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OTHER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FUNCTIONS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65699-CB55-4F47-A642-3525FB60B2D0}"/>
              </a:ext>
            </a:extLst>
          </p:cNvPr>
          <p:cNvSpPr txBox="1"/>
          <p:nvPr/>
        </p:nvSpPr>
        <p:spPr>
          <a:xfrm>
            <a:off x="6886238" y="4207232"/>
            <a:ext cx="417102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2BA68-AF4F-134C-B8E5-947CFA4947ED}"/>
              </a:ext>
            </a:extLst>
          </p:cNvPr>
          <p:cNvSpPr txBox="1"/>
          <p:nvPr/>
        </p:nvSpPr>
        <p:spPr>
          <a:xfrm>
            <a:off x="3708401" y="5314782"/>
            <a:ext cx="20862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LOCAL AUTHORITY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94B2B9-996A-DC46-9319-126D88E1768E}"/>
              </a:ext>
            </a:extLst>
          </p:cNvPr>
          <p:cNvSpPr txBox="1"/>
          <p:nvPr/>
        </p:nvSpPr>
        <p:spPr>
          <a:xfrm>
            <a:off x="4594604" y="3928291"/>
            <a:ext cx="444353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244C8-A6FA-424F-8040-6B87F89A12B4}"/>
              </a:ext>
            </a:extLst>
          </p:cNvPr>
          <p:cNvSpPr txBox="1"/>
          <p:nvPr/>
        </p:nvSpPr>
        <p:spPr>
          <a:xfrm>
            <a:off x="3942079" y="2913641"/>
            <a:ext cx="234309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ESTABLISHMENT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46E74B-18E4-B841-9039-329FFD041CF5}"/>
              </a:ext>
            </a:extLst>
          </p:cNvPr>
          <p:cNvSpPr txBox="1"/>
          <p:nvPr/>
        </p:nvSpPr>
        <p:spPr>
          <a:xfrm>
            <a:off x="4960416" y="1493783"/>
            <a:ext cx="328937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760ED-0591-D14F-B03D-223D4989AE7E}"/>
              </a:ext>
            </a:extLst>
          </p:cNvPr>
          <p:cNvSpPr txBox="1"/>
          <p:nvPr/>
        </p:nvSpPr>
        <p:spPr>
          <a:xfrm>
            <a:off x="6880331" y="3363155"/>
            <a:ext cx="116570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OPERATIONS</a:t>
            </a:r>
            <a:endParaRPr lang="en-US" sz="16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3E013A-441F-A04F-BCF7-6E3965A14E41}"/>
              </a:ext>
            </a:extLst>
          </p:cNvPr>
          <p:cNvSpPr txBox="1"/>
          <p:nvPr/>
        </p:nvSpPr>
        <p:spPr>
          <a:xfrm>
            <a:off x="7201805" y="1959606"/>
            <a:ext cx="404278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9" name="Freeform 161">
            <a:extLst>
              <a:ext uri="{FF2B5EF4-FFF2-40B4-BE49-F238E27FC236}">
                <a16:creationId xmlns:a16="http://schemas.microsoft.com/office/drawing/2014/main" id="{F03B055B-325E-4FDD-A6F1-1D2401F4FD1F}"/>
              </a:ext>
            </a:extLst>
          </p:cNvPr>
          <p:cNvSpPr>
            <a:spLocks noEditPoints="1"/>
          </p:cNvSpPr>
          <p:nvPr/>
        </p:nvSpPr>
        <p:spPr bwMode="auto">
          <a:xfrm>
            <a:off x="4944077" y="2132621"/>
            <a:ext cx="418200" cy="496548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67">
            <a:extLst>
              <a:ext uri="{FF2B5EF4-FFF2-40B4-BE49-F238E27FC236}">
                <a16:creationId xmlns:a16="http://schemas.microsoft.com/office/drawing/2014/main" id="{D8F78EA0-AAE7-4771-8486-14E1DE2C1B28}"/>
              </a:ext>
            </a:extLst>
          </p:cNvPr>
          <p:cNvSpPr>
            <a:spLocks noEditPoints="1"/>
          </p:cNvSpPr>
          <p:nvPr/>
        </p:nvSpPr>
        <p:spPr bwMode="auto">
          <a:xfrm>
            <a:off x="7178740" y="2531857"/>
            <a:ext cx="414211" cy="681046"/>
          </a:xfrm>
          <a:custGeom>
            <a:avLst/>
            <a:gdLst>
              <a:gd name="T0" fmla="*/ 96 w 96"/>
              <a:gd name="T1" fmla="*/ 68 h 176"/>
              <a:gd name="T2" fmla="*/ 92 w 96"/>
              <a:gd name="T3" fmla="*/ 64 h 176"/>
              <a:gd name="T4" fmla="*/ 60 w 96"/>
              <a:gd name="T5" fmla="*/ 64 h 176"/>
              <a:gd name="T6" fmla="*/ 80 w 96"/>
              <a:gd name="T7" fmla="*/ 5 h 176"/>
              <a:gd name="T8" fmla="*/ 80 w 96"/>
              <a:gd name="T9" fmla="*/ 5 h 176"/>
              <a:gd name="T10" fmla="*/ 80 w 96"/>
              <a:gd name="T11" fmla="*/ 4 h 176"/>
              <a:gd name="T12" fmla="*/ 76 w 96"/>
              <a:gd name="T13" fmla="*/ 0 h 176"/>
              <a:gd name="T14" fmla="*/ 36 w 96"/>
              <a:gd name="T15" fmla="*/ 0 h 176"/>
              <a:gd name="T16" fmla="*/ 32 w 96"/>
              <a:gd name="T17" fmla="*/ 3 h 176"/>
              <a:gd name="T18" fmla="*/ 32 w 96"/>
              <a:gd name="T19" fmla="*/ 3 h 176"/>
              <a:gd name="T20" fmla="*/ 0 w 96"/>
              <a:gd name="T21" fmla="*/ 99 h 176"/>
              <a:gd name="T22" fmla="*/ 0 w 96"/>
              <a:gd name="T23" fmla="*/ 99 h 176"/>
              <a:gd name="T24" fmla="*/ 0 w 96"/>
              <a:gd name="T25" fmla="*/ 100 h 176"/>
              <a:gd name="T26" fmla="*/ 4 w 96"/>
              <a:gd name="T27" fmla="*/ 104 h 176"/>
              <a:gd name="T28" fmla="*/ 40 w 96"/>
              <a:gd name="T29" fmla="*/ 104 h 176"/>
              <a:gd name="T30" fmla="*/ 32 w 96"/>
              <a:gd name="T31" fmla="*/ 172 h 176"/>
              <a:gd name="T32" fmla="*/ 32 w 96"/>
              <a:gd name="T33" fmla="*/ 172 h 176"/>
              <a:gd name="T34" fmla="*/ 32 w 96"/>
              <a:gd name="T35" fmla="*/ 172 h 176"/>
              <a:gd name="T36" fmla="*/ 36 w 96"/>
              <a:gd name="T37" fmla="*/ 176 h 176"/>
              <a:gd name="T38" fmla="*/ 40 w 96"/>
              <a:gd name="T39" fmla="*/ 174 h 176"/>
              <a:gd name="T40" fmla="*/ 40 w 96"/>
              <a:gd name="T41" fmla="*/ 174 h 176"/>
              <a:gd name="T42" fmla="*/ 96 w 96"/>
              <a:gd name="T43" fmla="*/ 70 h 176"/>
              <a:gd name="T44" fmla="*/ 96 w 96"/>
              <a:gd name="T45" fmla="*/ 70 h 176"/>
              <a:gd name="T46" fmla="*/ 96 w 96"/>
              <a:gd name="T47" fmla="*/ 68 h 176"/>
              <a:gd name="T48" fmla="*/ 42 w 96"/>
              <a:gd name="T49" fmla="*/ 152 h 176"/>
              <a:gd name="T50" fmla="*/ 48 w 96"/>
              <a:gd name="T51" fmla="*/ 100 h 176"/>
              <a:gd name="T52" fmla="*/ 48 w 96"/>
              <a:gd name="T53" fmla="*/ 100 h 176"/>
              <a:gd name="T54" fmla="*/ 48 w 96"/>
              <a:gd name="T55" fmla="*/ 100 h 176"/>
              <a:gd name="T56" fmla="*/ 44 w 96"/>
              <a:gd name="T57" fmla="*/ 96 h 176"/>
              <a:gd name="T58" fmla="*/ 10 w 96"/>
              <a:gd name="T59" fmla="*/ 96 h 176"/>
              <a:gd name="T60" fmla="*/ 39 w 96"/>
              <a:gd name="T61" fmla="*/ 8 h 176"/>
              <a:gd name="T62" fmla="*/ 70 w 96"/>
              <a:gd name="T63" fmla="*/ 8 h 176"/>
              <a:gd name="T64" fmla="*/ 51 w 96"/>
              <a:gd name="T65" fmla="*/ 67 h 176"/>
              <a:gd name="T66" fmla="*/ 51 w 96"/>
              <a:gd name="T67" fmla="*/ 67 h 176"/>
              <a:gd name="T68" fmla="*/ 51 w 96"/>
              <a:gd name="T69" fmla="*/ 68 h 176"/>
              <a:gd name="T70" fmla="*/ 55 w 96"/>
              <a:gd name="T71" fmla="*/ 72 h 176"/>
              <a:gd name="T72" fmla="*/ 85 w 96"/>
              <a:gd name="T73" fmla="*/ 72 h 176"/>
              <a:gd name="T74" fmla="*/ 42 w 96"/>
              <a:gd name="T75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6" h="176">
                <a:moveTo>
                  <a:pt x="96" y="68"/>
                </a:moveTo>
                <a:cubicBezTo>
                  <a:pt x="96" y="66"/>
                  <a:pt x="94" y="64"/>
                  <a:pt x="92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4"/>
                  <a:pt x="80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3" y="1"/>
                  <a:pt x="32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99"/>
                  <a:pt x="0" y="100"/>
                  <a:pt x="0" y="100"/>
                </a:cubicBezTo>
                <a:cubicBezTo>
                  <a:pt x="0" y="102"/>
                  <a:pt x="2" y="104"/>
                  <a:pt x="4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4"/>
                  <a:pt x="34" y="176"/>
                  <a:pt x="36" y="176"/>
                </a:cubicBezTo>
                <a:cubicBezTo>
                  <a:pt x="38" y="176"/>
                  <a:pt x="39" y="175"/>
                  <a:pt x="40" y="174"/>
                </a:cubicBezTo>
                <a:cubicBezTo>
                  <a:pt x="40" y="174"/>
                  <a:pt x="40" y="174"/>
                  <a:pt x="40" y="174"/>
                </a:cubicBezTo>
                <a:cubicBezTo>
                  <a:pt x="96" y="70"/>
                  <a:pt x="96" y="70"/>
                  <a:pt x="96" y="70"/>
                </a:cubicBezTo>
                <a:cubicBezTo>
                  <a:pt x="96" y="70"/>
                  <a:pt x="96" y="70"/>
                  <a:pt x="96" y="70"/>
                </a:cubicBezTo>
                <a:cubicBezTo>
                  <a:pt x="96" y="69"/>
                  <a:pt x="96" y="69"/>
                  <a:pt x="96" y="68"/>
                </a:cubicBezTo>
                <a:moveTo>
                  <a:pt x="42" y="152"/>
                </a:moveTo>
                <a:cubicBezTo>
                  <a:pt x="48" y="100"/>
                  <a:pt x="48" y="100"/>
                  <a:pt x="48" y="100"/>
                </a:cubicBezTo>
                <a:cubicBezTo>
                  <a:pt x="48" y="100"/>
                  <a:pt x="48" y="100"/>
                  <a:pt x="48" y="100"/>
                </a:cubicBezTo>
                <a:cubicBezTo>
                  <a:pt x="48" y="100"/>
                  <a:pt x="48" y="100"/>
                  <a:pt x="48" y="100"/>
                </a:cubicBezTo>
                <a:cubicBezTo>
                  <a:pt x="48" y="98"/>
                  <a:pt x="46" y="96"/>
                  <a:pt x="4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39" y="8"/>
                  <a:pt x="39" y="8"/>
                  <a:pt x="39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51" y="67"/>
                  <a:pt x="51" y="67"/>
                  <a:pt x="51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1" y="67"/>
                  <a:pt x="51" y="68"/>
                  <a:pt x="51" y="68"/>
                </a:cubicBezTo>
                <a:cubicBezTo>
                  <a:pt x="51" y="70"/>
                  <a:pt x="52" y="72"/>
                  <a:pt x="55" y="72"/>
                </a:cubicBezTo>
                <a:cubicBezTo>
                  <a:pt x="85" y="72"/>
                  <a:pt x="85" y="72"/>
                  <a:pt x="85" y="72"/>
                </a:cubicBezTo>
                <a:lnTo>
                  <a:pt x="42" y="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2D33BF-21ED-DCBB-E6E9-5D2790457F7A}"/>
              </a:ext>
            </a:extLst>
          </p:cNvPr>
          <p:cNvGrpSpPr/>
          <p:nvPr/>
        </p:nvGrpSpPr>
        <p:grpSpPr>
          <a:xfrm>
            <a:off x="4464049" y="4558969"/>
            <a:ext cx="574908" cy="565390"/>
            <a:chOff x="3036888" y="1909763"/>
            <a:chExt cx="355600" cy="360363"/>
          </a:xfrm>
          <a:solidFill>
            <a:schemeClr val="bg1"/>
          </a:solidFill>
        </p:grpSpPr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380C5D22-07B9-770E-4EEC-74FF1A9D73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6888" y="1909763"/>
              <a:ext cx="355600" cy="360363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6" y="38"/>
                </a:cxn>
                <a:cxn ang="0">
                  <a:pos x="48" y="52"/>
                </a:cxn>
                <a:cxn ang="0">
                  <a:pos x="2" y="99"/>
                </a:cxn>
                <a:cxn ang="0">
                  <a:pos x="0" y="103"/>
                </a:cxn>
                <a:cxn ang="0">
                  <a:pos x="0" y="115"/>
                </a:cxn>
                <a:cxn ang="0">
                  <a:pos x="7" y="123"/>
                </a:cxn>
                <a:cxn ang="0">
                  <a:pos x="19" y="123"/>
                </a:cxn>
                <a:cxn ang="0">
                  <a:pos x="24" y="120"/>
                </a:cxn>
                <a:cxn ang="0">
                  <a:pos x="29" y="115"/>
                </a:cxn>
                <a:cxn ang="0">
                  <a:pos x="38" y="115"/>
                </a:cxn>
                <a:cxn ang="0">
                  <a:pos x="46" y="107"/>
                </a:cxn>
                <a:cxn ang="0">
                  <a:pos x="46" y="100"/>
                </a:cxn>
                <a:cxn ang="0">
                  <a:pos x="53" y="100"/>
                </a:cxn>
                <a:cxn ang="0">
                  <a:pos x="61" y="92"/>
                </a:cxn>
                <a:cxn ang="0">
                  <a:pos x="61" y="83"/>
                </a:cxn>
                <a:cxn ang="0">
                  <a:pos x="70" y="74"/>
                </a:cxn>
                <a:cxn ang="0">
                  <a:pos x="84" y="77"/>
                </a:cxn>
                <a:cxn ang="0">
                  <a:pos x="122" y="38"/>
                </a:cxn>
                <a:cxn ang="0">
                  <a:pos x="84" y="0"/>
                </a:cxn>
                <a:cxn ang="0">
                  <a:pos x="84" y="69"/>
                </a:cxn>
                <a:cxn ang="0">
                  <a:pos x="69" y="65"/>
                </a:cxn>
                <a:cxn ang="0">
                  <a:pos x="67" y="66"/>
                </a:cxn>
                <a:cxn ang="0">
                  <a:pos x="63" y="70"/>
                </a:cxn>
                <a:cxn ang="0">
                  <a:pos x="56" y="77"/>
                </a:cxn>
                <a:cxn ang="0">
                  <a:pos x="53" y="83"/>
                </a:cxn>
                <a:cxn ang="0">
                  <a:pos x="53" y="92"/>
                </a:cxn>
                <a:cxn ang="0">
                  <a:pos x="46" y="92"/>
                </a:cxn>
                <a:cxn ang="0">
                  <a:pos x="38" y="100"/>
                </a:cxn>
                <a:cxn ang="0">
                  <a:pos x="38" y="107"/>
                </a:cxn>
                <a:cxn ang="0">
                  <a:pos x="29" y="107"/>
                </a:cxn>
                <a:cxn ang="0">
                  <a:pos x="24" y="109"/>
                </a:cxn>
                <a:cxn ang="0">
                  <a:pos x="18" y="115"/>
                </a:cxn>
                <a:cxn ang="0">
                  <a:pos x="7" y="115"/>
                </a:cxn>
                <a:cxn ang="0">
                  <a:pos x="7" y="104"/>
                </a:cxn>
                <a:cxn ang="0">
                  <a:pos x="52" y="59"/>
                </a:cxn>
                <a:cxn ang="0">
                  <a:pos x="52" y="59"/>
                </a:cxn>
                <a:cxn ang="0">
                  <a:pos x="58" y="54"/>
                </a:cxn>
                <a:cxn ang="0">
                  <a:pos x="53" y="38"/>
                </a:cxn>
                <a:cxn ang="0">
                  <a:pos x="84" y="7"/>
                </a:cxn>
                <a:cxn ang="0">
                  <a:pos x="115" y="38"/>
                </a:cxn>
                <a:cxn ang="0">
                  <a:pos x="84" y="69"/>
                </a:cxn>
                <a:cxn ang="0">
                  <a:pos x="84" y="69"/>
                </a:cxn>
                <a:cxn ang="0">
                  <a:pos x="84" y="69"/>
                </a:cxn>
              </a:cxnLst>
              <a:rect l="0" t="0" r="r" b="b"/>
              <a:pathLst>
                <a:path w="122" h="123">
                  <a:moveTo>
                    <a:pt x="84" y="0"/>
                  </a:moveTo>
                  <a:cubicBezTo>
                    <a:pt x="63" y="0"/>
                    <a:pt x="46" y="17"/>
                    <a:pt x="46" y="38"/>
                  </a:cubicBezTo>
                  <a:cubicBezTo>
                    <a:pt x="46" y="43"/>
                    <a:pt x="47" y="48"/>
                    <a:pt x="48" y="5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100"/>
                    <a:pt x="0" y="101"/>
                    <a:pt x="0" y="10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9"/>
                    <a:pt x="3" y="123"/>
                    <a:pt x="7" y="123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21" y="123"/>
                    <a:pt x="22" y="122"/>
                    <a:pt x="24" y="120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42" y="115"/>
                    <a:pt x="46" y="111"/>
                    <a:pt x="46" y="107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8" y="100"/>
                    <a:pt x="61" y="96"/>
                    <a:pt x="61" y="92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4" y="76"/>
                    <a:pt x="79" y="77"/>
                    <a:pt x="84" y="77"/>
                  </a:cubicBezTo>
                  <a:cubicBezTo>
                    <a:pt x="105" y="77"/>
                    <a:pt x="122" y="59"/>
                    <a:pt x="122" y="38"/>
                  </a:cubicBezTo>
                  <a:cubicBezTo>
                    <a:pt x="122" y="17"/>
                    <a:pt x="105" y="0"/>
                    <a:pt x="84" y="0"/>
                  </a:cubicBezTo>
                  <a:close/>
                  <a:moveTo>
                    <a:pt x="84" y="69"/>
                  </a:moveTo>
                  <a:cubicBezTo>
                    <a:pt x="78" y="69"/>
                    <a:pt x="73" y="67"/>
                    <a:pt x="69" y="65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4" y="79"/>
                    <a:pt x="53" y="81"/>
                    <a:pt x="53" y="83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1" y="92"/>
                    <a:pt x="38" y="95"/>
                    <a:pt x="38" y="100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7" y="107"/>
                    <a:pt x="25" y="108"/>
                    <a:pt x="24" y="109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5" y="49"/>
                    <a:pt x="53" y="44"/>
                    <a:pt x="53" y="38"/>
                  </a:cubicBezTo>
                  <a:cubicBezTo>
                    <a:pt x="53" y="21"/>
                    <a:pt x="67" y="7"/>
                    <a:pt x="84" y="7"/>
                  </a:cubicBezTo>
                  <a:cubicBezTo>
                    <a:pt x="101" y="7"/>
                    <a:pt x="115" y="21"/>
                    <a:pt x="115" y="38"/>
                  </a:cubicBezTo>
                  <a:cubicBezTo>
                    <a:pt x="115" y="55"/>
                    <a:pt x="101" y="69"/>
                    <a:pt x="84" y="69"/>
                  </a:cubicBezTo>
                  <a:close/>
                  <a:moveTo>
                    <a:pt x="84" y="69"/>
                  </a:moveTo>
                  <a:cubicBezTo>
                    <a:pt x="84" y="69"/>
                    <a:pt x="84" y="69"/>
                    <a:pt x="84" y="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1" name="Freeform 77">
              <a:extLst>
                <a:ext uri="{FF2B5EF4-FFF2-40B4-BE49-F238E27FC236}">
                  <a16:creationId xmlns:a16="http://schemas.microsoft.com/office/drawing/2014/main" id="{C8C4EA7A-E51A-E750-1CB8-F330FB8CA6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9138" y="1952626"/>
              <a:ext cx="90488" cy="92075"/>
            </a:xfrm>
            <a:custGeom>
              <a:avLst/>
              <a:gdLst/>
              <a:ahLst/>
              <a:cxnLst>
                <a:cxn ang="0">
                  <a:pos x="30" y="16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17" y="30"/>
                </a:cxn>
                <a:cxn ang="0">
                  <a:pos x="20" y="31"/>
                </a:cxn>
                <a:cxn ang="0">
                  <a:pos x="31" y="20"/>
                </a:cxn>
                <a:cxn ang="0">
                  <a:pos x="31" y="19"/>
                </a:cxn>
                <a:cxn ang="0">
                  <a:pos x="30" y="16"/>
                </a:cxn>
                <a:cxn ang="0">
                  <a:pos x="19" y="27"/>
                </a:cxn>
                <a:cxn ang="0">
                  <a:pos x="4" y="13"/>
                </a:cxn>
                <a:cxn ang="0">
                  <a:pos x="13" y="4"/>
                </a:cxn>
                <a:cxn ang="0">
                  <a:pos x="27" y="19"/>
                </a:cxn>
                <a:cxn ang="0">
                  <a:pos x="19" y="27"/>
                </a:cxn>
                <a:cxn ang="0">
                  <a:pos x="19" y="27"/>
                </a:cxn>
                <a:cxn ang="0">
                  <a:pos x="19" y="27"/>
                </a:cxn>
              </a:cxnLst>
              <a:rect l="0" t="0" r="r" b="b"/>
              <a:pathLst>
                <a:path w="31" h="31">
                  <a:moveTo>
                    <a:pt x="30" y="16"/>
                  </a:moveTo>
                  <a:cubicBezTo>
                    <a:pt x="26" y="10"/>
                    <a:pt x="21" y="5"/>
                    <a:pt x="15" y="1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6" y="2"/>
                    <a:pt x="2" y="6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5" y="21"/>
                    <a:pt x="11" y="26"/>
                    <a:pt x="17" y="30"/>
                  </a:cubicBezTo>
                  <a:cubicBezTo>
                    <a:pt x="18" y="31"/>
                    <a:pt x="19" y="31"/>
                    <a:pt x="20" y="31"/>
                  </a:cubicBezTo>
                  <a:cubicBezTo>
                    <a:pt x="25" y="29"/>
                    <a:pt x="29" y="25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8"/>
                    <a:pt x="31" y="17"/>
                    <a:pt x="30" y="16"/>
                  </a:cubicBezTo>
                  <a:close/>
                  <a:moveTo>
                    <a:pt x="19" y="27"/>
                  </a:moveTo>
                  <a:cubicBezTo>
                    <a:pt x="13" y="23"/>
                    <a:pt x="8" y="18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8" y="8"/>
                    <a:pt x="23" y="13"/>
                    <a:pt x="27" y="19"/>
                  </a:cubicBezTo>
                  <a:cubicBezTo>
                    <a:pt x="26" y="23"/>
                    <a:pt x="23" y="26"/>
                    <a:pt x="19" y="27"/>
                  </a:cubicBezTo>
                  <a:close/>
                  <a:moveTo>
                    <a:pt x="19" y="27"/>
                  </a:moveTo>
                  <a:cubicBezTo>
                    <a:pt x="19" y="27"/>
                    <a:pt x="19" y="27"/>
                    <a:pt x="19" y="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682AC-99E1-CA5E-C339-D09B6EAFF540}"/>
              </a:ext>
            </a:extLst>
          </p:cNvPr>
          <p:cNvGrpSpPr/>
          <p:nvPr/>
        </p:nvGrpSpPr>
        <p:grpSpPr>
          <a:xfrm>
            <a:off x="6772015" y="4798393"/>
            <a:ext cx="645548" cy="597454"/>
            <a:chOff x="8783638" y="3568701"/>
            <a:chExt cx="360363" cy="360363"/>
          </a:xfrm>
          <a:solidFill>
            <a:schemeClr val="bg1"/>
          </a:solidFill>
        </p:grpSpPr>
        <p:sp>
          <p:nvSpPr>
            <p:cNvPr id="43" name="Freeform 99">
              <a:extLst>
                <a:ext uri="{FF2B5EF4-FFF2-40B4-BE49-F238E27FC236}">
                  <a16:creationId xmlns:a16="http://schemas.microsoft.com/office/drawing/2014/main" id="{F345E261-3945-2748-D36F-D3D9B5FA9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3638" y="3568701"/>
              <a:ext cx="360363" cy="360363"/>
            </a:xfrm>
            <a:custGeom>
              <a:avLst/>
              <a:gdLst/>
              <a:ahLst/>
              <a:cxnLst>
                <a:cxn ang="0">
                  <a:pos x="80" y="38"/>
                </a:cxn>
                <a:cxn ang="0">
                  <a:pos x="62" y="0"/>
                </a:cxn>
                <a:cxn ang="0">
                  <a:pos x="35" y="39"/>
                </a:cxn>
                <a:cxn ang="0">
                  <a:pos x="31" y="41"/>
                </a:cxn>
                <a:cxn ang="0">
                  <a:pos x="12" y="38"/>
                </a:cxn>
                <a:cxn ang="0">
                  <a:pos x="0" y="111"/>
                </a:cxn>
                <a:cxn ang="0">
                  <a:pos x="23" y="123"/>
                </a:cxn>
                <a:cxn ang="0">
                  <a:pos x="34" y="116"/>
                </a:cxn>
                <a:cxn ang="0">
                  <a:pos x="35" y="116"/>
                </a:cxn>
                <a:cxn ang="0">
                  <a:pos x="73" y="123"/>
                </a:cxn>
                <a:cxn ang="0">
                  <a:pos x="108" y="115"/>
                </a:cxn>
                <a:cxn ang="0">
                  <a:pos x="110" y="104"/>
                </a:cxn>
                <a:cxn ang="0">
                  <a:pos x="116" y="84"/>
                </a:cxn>
                <a:cxn ang="0">
                  <a:pos x="120" y="64"/>
                </a:cxn>
                <a:cxn ang="0">
                  <a:pos x="123" y="55"/>
                </a:cxn>
                <a:cxn ang="0">
                  <a:pos x="112" y="40"/>
                </a:cxn>
                <a:cxn ang="0">
                  <a:pos x="23" y="115"/>
                </a:cxn>
                <a:cxn ang="0">
                  <a:pos x="8" y="111"/>
                </a:cxn>
                <a:cxn ang="0">
                  <a:pos x="12" y="46"/>
                </a:cxn>
                <a:cxn ang="0">
                  <a:pos x="27" y="50"/>
                </a:cxn>
                <a:cxn ang="0">
                  <a:pos x="115" y="56"/>
                </a:cxn>
                <a:cxn ang="0">
                  <a:pos x="100" y="61"/>
                </a:cxn>
                <a:cxn ang="0">
                  <a:pos x="100" y="65"/>
                </a:cxn>
                <a:cxn ang="0">
                  <a:pos x="114" y="72"/>
                </a:cxn>
                <a:cxn ang="0">
                  <a:pos x="96" y="81"/>
                </a:cxn>
                <a:cxn ang="0">
                  <a:pos x="96" y="84"/>
                </a:cxn>
                <a:cxn ang="0">
                  <a:pos x="109" y="92"/>
                </a:cxn>
                <a:cxn ang="0">
                  <a:pos x="92" y="100"/>
                </a:cxn>
                <a:cxn ang="0">
                  <a:pos x="92" y="104"/>
                </a:cxn>
                <a:cxn ang="0">
                  <a:pos x="102" y="109"/>
                </a:cxn>
                <a:cxn ang="0">
                  <a:pos x="94" y="115"/>
                </a:cxn>
                <a:cxn ang="0">
                  <a:pos x="52" y="113"/>
                </a:cxn>
                <a:cxn ang="0">
                  <a:pos x="31" y="105"/>
                </a:cxn>
                <a:cxn ang="0">
                  <a:pos x="34" y="48"/>
                </a:cxn>
                <a:cxn ang="0">
                  <a:pos x="58" y="11"/>
                </a:cxn>
                <a:cxn ang="0">
                  <a:pos x="73" y="26"/>
                </a:cxn>
                <a:cxn ang="0">
                  <a:pos x="111" y="47"/>
                </a:cxn>
                <a:cxn ang="0">
                  <a:pos x="115" y="56"/>
                </a:cxn>
                <a:cxn ang="0">
                  <a:pos x="115" y="56"/>
                </a:cxn>
              </a:cxnLst>
              <a:rect l="0" t="0" r="r" b="b"/>
              <a:pathLst>
                <a:path w="123" h="123">
                  <a:moveTo>
                    <a:pt x="112" y="40"/>
                  </a:moveTo>
                  <a:cubicBezTo>
                    <a:pt x="107" y="39"/>
                    <a:pt x="96" y="39"/>
                    <a:pt x="80" y="38"/>
                  </a:cubicBezTo>
                  <a:cubicBezTo>
                    <a:pt x="80" y="35"/>
                    <a:pt x="81" y="32"/>
                    <a:pt x="81" y="26"/>
                  </a:cubicBezTo>
                  <a:cubicBezTo>
                    <a:pt x="81" y="12"/>
                    <a:pt x="71" y="0"/>
                    <a:pt x="62" y="0"/>
                  </a:cubicBezTo>
                  <a:cubicBezTo>
                    <a:pt x="55" y="0"/>
                    <a:pt x="50" y="5"/>
                    <a:pt x="50" y="11"/>
                  </a:cubicBezTo>
                  <a:cubicBezTo>
                    <a:pt x="50" y="19"/>
                    <a:pt x="48" y="32"/>
                    <a:pt x="35" y="39"/>
                  </a:cubicBezTo>
                  <a:cubicBezTo>
                    <a:pt x="34" y="40"/>
                    <a:pt x="31" y="41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29" y="40"/>
                    <a:pt x="26" y="38"/>
                    <a:pt x="2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6" y="38"/>
                    <a:pt x="0" y="43"/>
                    <a:pt x="0" y="5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8"/>
                    <a:pt x="6" y="123"/>
                    <a:pt x="12" y="123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8" y="123"/>
                    <a:pt x="32" y="120"/>
                    <a:pt x="34" y="116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4" y="116"/>
                    <a:pt x="35" y="116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7" y="117"/>
                    <a:pt x="41" y="118"/>
                    <a:pt x="50" y="120"/>
                  </a:cubicBezTo>
                  <a:cubicBezTo>
                    <a:pt x="52" y="121"/>
                    <a:pt x="63" y="123"/>
                    <a:pt x="73" y="123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101" y="123"/>
                    <a:pt x="105" y="120"/>
                    <a:pt x="108" y="115"/>
                  </a:cubicBezTo>
                  <a:cubicBezTo>
                    <a:pt x="108" y="115"/>
                    <a:pt x="109" y="114"/>
                    <a:pt x="110" y="111"/>
                  </a:cubicBezTo>
                  <a:cubicBezTo>
                    <a:pt x="110" y="109"/>
                    <a:pt x="110" y="107"/>
                    <a:pt x="110" y="104"/>
                  </a:cubicBezTo>
                  <a:cubicBezTo>
                    <a:pt x="114" y="102"/>
                    <a:pt x="115" y="97"/>
                    <a:pt x="116" y="95"/>
                  </a:cubicBezTo>
                  <a:cubicBezTo>
                    <a:pt x="118" y="90"/>
                    <a:pt x="117" y="87"/>
                    <a:pt x="116" y="84"/>
                  </a:cubicBezTo>
                  <a:cubicBezTo>
                    <a:pt x="118" y="82"/>
                    <a:pt x="120" y="79"/>
                    <a:pt x="121" y="73"/>
                  </a:cubicBezTo>
                  <a:cubicBezTo>
                    <a:pt x="122" y="70"/>
                    <a:pt x="121" y="67"/>
                    <a:pt x="120" y="64"/>
                  </a:cubicBezTo>
                  <a:cubicBezTo>
                    <a:pt x="122" y="62"/>
                    <a:pt x="123" y="59"/>
                    <a:pt x="123" y="56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123" y="55"/>
                    <a:pt x="123" y="54"/>
                    <a:pt x="123" y="53"/>
                  </a:cubicBezTo>
                  <a:cubicBezTo>
                    <a:pt x="123" y="48"/>
                    <a:pt x="120" y="42"/>
                    <a:pt x="112" y="40"/>
                  </a:cubicBezTo>
                  <a:close/>
                  <a:moveTo>
                    <a:pt x="27" y="111"/>
                  </a:moveTo>
                  <a:cubicBezTo>
                    <a:pt x="27" y="113"/>
                    <a:pt x="26" y="115"/>
                    <a:pt x="23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0" y="115"/>
                    <a:pt x="8" y="113"/>
                    <a:pt x="8" y="111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8"/>
                    <a:pt x="10" y="46"/>
                    <a:pt x="12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6" y="46"/>
                    <a:pt x="27" y="48"/>
                    <a:pt x="27" y="50"/>
                  </a:cubicBezTo>
                  <a:lnTo>
                    <a:pt x="27" y="111"/>
                  </a:lnTo>
                  <a:close/>
                  <a:moveTo>
                    <a:pt x="115" y="56"/>
                  </a:moveTo>
                  <a:cubicBezTo>
                    <a:pt x="115" y="58"/>
                    <a:pt x="114" y="61"/>
                    <a:pt x="108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1"/>
                    <a:pt x="98" y="62"/>
                    <a:pt x="98" y="63"/>
                  </a:cubicBezTo>
                  <a:cubicBezTo>
                    <a:pt x="98" y="64"/>
                    <a:pt x="99" y="65"/>
                    <a:pt x="100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13" y="65"/>
                    <a:pt x="114" y="70"/>
                    <a:pt x="114" y="72"/>
                  </a:cubicBezTo>
                  <a:cubicBezTo>
                    <a:pt x="113" y="75"/>
                    <a:pt x="112" y="81"/>
                    <a:pt x="105" y="81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5" y="81"/>
                    <a:pt x="94" y="81"/>
                    <a:pt x="94" y="82"/>
                  </a:cubicBezTo>
                  <a:cubicBezTo>
                    <a:pt x="94" y="83"/>
                    <a:pt x="95" y="84"/>
                    <a:pt x="96" y="84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110" y="84"/>
                    <a:pt x="110" y="89"/>
                    <a:pt x="109" y="92"/>
                  </a:cubicBezTo>
                  <a:cubicBezTo>
                    <a:pt x="108" y="96"/>
                    <a:pt x="107" y="100"/>
                    <a:pt x="99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0"/>
                    <a:pt x="90" y="101"/>
                    <a:pt x="90" y="102"/>
                  </a:cubicBezTo>
                  <a:cubicBezTo>
                    <a:pt x="90" y="103"/>
                    <a:pt x="91" y="104"/>
                    <a:pt x="92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103" y="104"/>
                    <a:pt x="103" y="108"/>
                    <a:pt x="102" y="109"/>
                  </a:cubicBezTo>
                  <a:cubicBezTo>
                    <a:pt x="102" y="110"/>
                    <a:pt x="101" y="112"/>
                    <a:pt x="101" y="112"/>
                  </a:cubicBezTo>
                  <a:cubicBezTo>
                    <a:pt x="100" y="114"/>
                    <a:pt x="98" y="115"/>
                    <a:pt x="94" y="11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63" y="115"/>
                    <a:pt x="52" y="113"/>
                    <a:pt x="52" y="113"/>
                  </a:cubicBezTo>
                  <a:cubicBezTo>
                    <a:pt x="36" y="109"/>
                    <a:pt x="35" y="109"/>
                    <a:pt x="34" y="108"/>
                  </a:cubicBezTo>
                  <a:cubicBezTo>
                    <a:pt x="34" y="108"/>
                    <a:pt x="31" y="108"/>
                    <a:pt x="31" y="10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0"/>
                    <a:pt x="32" y="49"/>
                    <a:pt x="34" y="48"/>
                  </a:cubicBezTo>
                  <a:cubicBezTo>
                    <a:pt x="34" y="48"/>
                    <a:pt x="35" y="48"/>
                    <a:pt x="35" y="48"/>
                  </a:cubicBezTo>
                  <a:cubicBezTo>
                    <a:pt x="52" y="40"/>
                    <a:pt x="58" y="25"/>
                    <a:pt x="58" y="11"/>
                  </a:cubicBezTo>
                  <a:cubicBezTo>
                    <a:pt x="58" y="10"/>
                    <a:pt x="59" y="8"/>
                    <a:pt x="62" y="8"/>
                  </a:cubicBezTo>
                  <a:cubicBezTo>
                    <a:pt x="66" y="8"/>
                    <a:pt x="73" y="16"/>
                    <a:pt x="73" y="26"/>
                  </a:cubicBezTo>
                  <a:cubicBezTo>
                    <a:pt x="73" y="35"/>
                    <a:pt x="73" y="37"/>
                    <a:pt x="69" y="46"/>
                  </a:cubicBezTo>
                  <a:cubicBezTo>
                    <a:pt x="108" y="46"/>
                    <a:pt x="107" y="47"/>
                    <a:pt x="111" y="47"/>
                  </a:cubicBezTo>
                  <a:cubicBezTo>
                    <a:pt x="115" y="49"/>
                    <a:pt x="115" y="52"/>
                    <a:pt x="115" y="53"/>
                  </a:cubicBezTo>
                  <a:cubicBezTo>
                    <a:pt x="115" y="55"/>
                    <a:pt x="115" y="54"/>
                    <a:pt x="115" y="56"/>
                  </a:cubicBezTo>
                  <a:close/>
                  <a:moveTo>
                    <a:pt x="115" y="56"/>
                  </a:moveTo>
                  <a:cubicBezTo>
                    <a:pt x="115" y="56"/>
                    <a:pt x="115" y="56"/>
                    <a:pt x="115" y="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" name="Freeform 100">
              <a:extLst>
                <a:ext uri="{FF2B5EF4-FFF2-40B4-BE49-F238E27FC236}">
                  <a16:creationId xmlns:a16="http://schemas.microsoft.com/office/drawing/2014/main" id="{03CAE775-55E6-3E32-4A81-4B6BE4641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18563" y="3862388"/>
              <a:ext cx="33338" cy="317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6" y="11"/>
                </a:cxn>
                <a:cxn ang="0">
                  <a:pos x="11" y="5"/>
                </a:cxn>
                <a:cxn ang="0">
                  <a:pos x="6" y="0"/>
                </a:cxn>
                <a:cxn ang="0">
                  <a:pos x="6" y="7"/>
                </a:cxn>
                <a:cxn ang="0">
                  <a:pos x="4" y="5"/>
                </a:cxn>
                <a:cxn ang="0">
                  <a:pos x="6" y="4"/>
                </a:cxn>
                <a:cxn ang="0">
                  <a:pos x="8" y="5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6" y="7"/>
                </a:cxn>
              </a:cxnLst>
              <a:rect l="0" t="0" r="r" b="b"/>
              <a:pathLst>
                <a:path w="11" h="11">
                  <a:moveTo>
                    <a:pt x="6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9"/>
                    <a:pt x="2" y="11"/>
                    <a:pt x="6" y="11"/>
                  </a:cubicBezTo>
                  <a:cubicBezTo>
                    <a:pt x="9" y="11"/>
                    <a:pt x="11" y="9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  <a:moveTo>
                    <a:pt x="6" y="7"/>
                  </a:moveTo>
                  <a:cubicBezTo>
                    <a:pt x="5" y="7"/>
                    <a:pt x="4" y="6"/>
                    <a:pt x="4" y="5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7" y="4"/>
                    <a:pt x="8" y="4"/>
                    <a:pt x="8" y="5"/>
                  </a:cubicBezTo>
                  <a:cubicBezTo>
                    <a:pt x="8" y="6"/>
                    <a:pt x="7" y="7"/>
                    <a:pt x="6" y="7"/>
                  </a:cubicBezTo>
                  <a:close/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049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DF1CACEE-552F-5C4F-D0B0-0CBDF825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763021"/>
            <a:ext cx="11277608" cy="365125"/>
          </a:xfrm>
        </p:spPr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F690CE-208E-24A7-4848-B38C8A66ED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/>
          <a:lstStyle/>
          <a:p>
            <a:r>
              <a:rPr lang="en-US" dirty="0"/>
              <a:t>Lessons for Project Leaders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11FBD9-DCEE-6E83-D29E-D70BBAD2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/>
          <a:p>
            <a:r>
              <a:rPr lang="en-US" dirty="0"/>
              <a:t>Conclusion &amp; Call to Action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C3BF4F-5AF1-41A0-00DC-0C769A00F1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560142" cy="395935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Treat public health like a project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Don’t work alone; strategic partnerships = </a:t>
            </a:r>
            <a:r>
              <a:rPr lang="en-US" dirty="0">
                <a:solidFill>
                  <a:srgbClr val="FF610F"/>
                </a:solidFill>
              </a:rPr>
              <a:t>scale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Digital tools are </a:t>
            </a:r>
            <a:r>
              <a:rPr lang="en-US" b="1" dirty="0">
                <a:solidFill>
                  <a:srgbClr val="3C0C78"/>
                </a:solidFill>
              </a:rPr>
              <a:t>no longer optional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Role clarity reduces risk and avoids role ambiguity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Document everything – impact should </a:t>
            </a:r>
            <a:r>
              <a:rPr lang="en-US" b="1" dirty="0">
                <a:solidFill>
                  <a:schemeClr val="accent5"/>
                </a:solidFill>
              </a:rPr>
              <a:t>outlive</a:t>
            </a:r>
            <a:r>
              <a:rPr lang="en-US" dirty="0"/>
              <a:t> the project team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35BF5C3-28A6-C314-DDD5-76A90A0C28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4658" y="1676402"/>
            <a:ext cx="5560142" cy="395935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Public health is a </a:t>
            </a:r>
            <a:r>
              <a:rPr lang="en-US" b="1" dirty="0">
                <a:solidFill>
                  <a:srgbClr val="FF610F"/>
                </a:solidFill>
              </a:rPr>
              <a:t>viable</a:t>
            </a:r>
            <a:r>
              <a:rPr lang="en-US" dirty="0"/>
              <a:t> PM frontier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Let’s continue to build and innovate – </a:t>
            </a:r>
            <a:r>
              <a:rPr lang="en-US" dirty="0">
                <a:solidFill>
                  <a:srgbClr val="FF610F"/>
                </a:solidFill>
              </a:rPr>
              <a:t>for life</a:t>
            </a:r>
            <a:r>
              <a:rPr lang="en-US" dirty="0"/>
              <a:t>, not just infrastructure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VRA’s model is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scalable</a:t>
            </a:r>
            <a:r>
              <a:rPr lang="en-US" dirty="0"/>
              <a:t>; across Africa, and beyond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1A5FA-9034-07FC-0D0D-CC1802A36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9871" y="3625946"/>
            <a:ext cx="7059168" cy="307777"/>
          </a:xfrm>
        </p:spPr>
        <p:txBody>
          <a:bodyPr/>
          <a:lstStyle/>
          <a:p>
            <a:r>
              <a:rPr lang="en-US" i="1" dirty="0"/>
              <a:t>Ben Sackey, Director, E&amp;SDD, VRA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2D0A99-A6BD-FE4F-E89B-3258CF694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789839"/>
            <a:ext cx="799899" cy="2123658"/>
          </a:xfrm>
        </p:spPr>
        <p:txBody>
          <a:bodyPr/>
          <a:lstStyle/>
          <a:p>
            <a:r>
              <a:rPr lang="en-US" dirty="0"/>
              <a:t>“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3A3CB-C4E6-0711-2233-76985B8620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4787" y="1502288"/>
            <a:ext cx="7059168" cy="3245497"/>
          </a:xfrm>
        </p:spPr>
        <p:txBody>
          <a:bodyPr/>
          <a:lstStyle/>
          <a:p>
            <a:r>
              <a:rPr lang="en-US" dirty="0"/>
              <a:t>Our work improved lives, not just because we cared, but because we managed it like a mission-critical project.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95DD8-9853-67E8-8D86-A029174105ED}"/>
              </a:ext>
            </a:extLst>
          </p:cNvPr>
          <p:cNvSpPr txBox="1"/>
          <p:nvPr/>
        </p:nvSpPr>
        <p:spPr>
          <a:xfrm>
            <a:off x="10737410" y="265266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9B9D9D24-5DA2-2D43-F9AE-338545BA4535}"/>
              </a:ext>
            </a:extLst>
          </p:cNvPr>
          <p:cNvSpPr/>
          <p:nvPr/>
        </p:nvSpPr>
        <p:spPr>
          <a:xfrm flipH="1">
            <a:off x="10157011" y="4823012"/>
            <a:ext cx="2034988" cy="2037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 descr="A young child holding a small plastic container&#10;&#10;AI-generated content may be incorrect.">
            <a:extLst>
              <a:ext uri="{FF2B5EF4-FFF2-40B4-BE49-F238E27FC236}">
                <a16:creationId xmlns:a16="http://schemas.microsoft.com/office/drawing/2014/main" id="{EB1CF5BA-48CB-7890-A88C-15174CB23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786" y="0"/>
            <a:ext cx="4570214" cy="6858000"/>
          </a:xfrm>
          <a:prstGeom prst="rect">
            <a:avLst/>
          </a:prstGeom>
        </p:spPr>
      </p:pic>
      <p:pic>
        <p:nvPicPr>
          <p:cNvPr id="10" name="Graphic 9" descr="Sunglasses with solid fill">
            <a:extLst>
              <a:ext uri="{FF2B5EF4-FFF2-40B4-BE49-F238E27FC236}">
                <a16:creationId xmlns:a16="http://schemas.microsoft.com/office/drawing/2014/main" id="{D6AE268E-44C3-AFDF-9429-AB898CD05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24213">
            <a:off x="9488796" y="2667837"/>
            <a:ext cx="1336430" cy="914400"/>
          </a:xfrm>
          <a:prstGeom prst="rect">
            <a:avLst/>
          </a:prstGeom>
        </p:spPr>
      </p:pic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413099C3-23B7-6C39-9335-E5911D865DDA}"/>
              </a:ext>
            </a:extLst>
          </p:cNvPr>
          <p:cNvSpPr txBox="1">
            <a:spLocks/>
          </p:cNvSpPr>
          <p:nvPr/>
        </p:nvSpPr>
        <p:spPr>
          <a:xfrm rot="10800000">
            <a:off x="2595128" y="1709246"/>
            <a:ext cx="799899" cy="2123658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380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1828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54864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82296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 Light" panose="020B0004020202020204" pitchFamily="34" charset="0"/>
              <a:buChar char="−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0972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ptos Light" panose="020B0004020202020204" pitchFamily="34" charset="0"/>
              <a:buChar char="−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359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4965FFF-9FE5-475B-B02E-1199732A6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5" y="1347019"/>
            <a:ext cx="6539765" cy="540350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rgbClr val="333333"/>
                </a:solidFill>
              </a:rPr>
              <a:t>VRA carries out interventions that </a:t>
            </a:r>
            <a:r>
              <a:rPr lang="en-GB" sz="1800" dirty="0">
                <a:solidFill>
                  <a:srgbClr val="C00000"/>
                </a:solidFill>
              </a:rPr>
              <a:t>mitigate </a:t>
            </a:r>
            <a:r>
              <a:rPr lang="en-GB" sz="1800" dirty="0">
                <a:solidFill>
                  <a:srgbClr val="333333"/>
                </a:solidFill>
              </a:rPr>
              <a:t>adverse </a:t>
            </a:r>
            <a:r>
              <a:rPr lang="en-GB" sz="1800" dirty="0">
                <a:solidFill>
                  <a:srgbClr val="C00000"/>
                </a:solidFill>
              </a:rPr>
              <a:t>environmental</a:t>
            </a:r>
            <a:r>
              <a:rPr lang="en-GB" sz="1800" dirty="0">
                <a:solidFill>
                  <a:srgbClr val="333333"/>
                </a:solidFill>
              </a:rPr>
              <a:t>, </a:t>
            </a:r>
            <a:r>
              <a:rPr lang="en-GB" sz="1800" dirty="0">
                <a:solidFill>
                  <a:srgbClr val="C00000"/>
                </a:solidFill>
              </a:rPr>
              <a:t>health</a:t>
            </a:r>
            <a:r>
              <a:rPr lang="en-GB" sz="1800" dirty="0">
                <a:solidFill>
                  <a:srgbClr val="333333"/>
                </a:solidFill>
              </a:rPr>
              <a:t> and </a:t>
            </a:r>
            <a:r>
              <a:rPr lang="en-GB" sz="1800" dirty="0">
                <a:solidFill>
                  <a:srgbClr val="C00000"/>
                </a:solidFill>
              </a:rPr>
              <a:t>social</a:t>
            </a:r>
            <a:r>
              <a:rPr lang="en-GB" sz="1800" dirty="0">
                <a:solidFill>
                  <a:srgbClr val="333333"/>
                </a:solidFill>
              </a:rPr>
              <a:t> impacts associated with construction and operation of its power plants on project affected communities.</a:t>
            </a:r>
          </a:p>
          <a:p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VRA has an </a:t>
            </a:r>
            <a:r>
              <a:rPr lang="en-GB" sz="1800" dirty="0">
                <a:solidFill>
                  <a:srgbClr val="5B11AD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Environmental Management Plan</a:t>
            </a:r>
            <a:r>
              <a:rPr lang="en-GB" sz="1800" dirty="0">
                <a:solidFill>
                  <a:srgbClr val="C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Steering Committee led by the Environment &amp; Sust. </a:t>
            </a:r>
            <a:r>
              <a:rPr lang="en-GB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Dev’t</a:t>
            </a: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Dep’t</a:t>
            </a: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. and made up of staff from Hydro Generation, Engineering, Audit, Finance, Procurement and Legal Departments.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Committee meets bi-annually with Stakeholders from project impacted communities.</a:t>
            </a:r>
          </a:p>
          <a:p>
            <a:r>
              <a:rPr lang="en-US" sz="1800" dirty="0">
                <a:solidFill>
                  <a:srgbClr val="C00000"/>
                </a:solidFill>
              </a:rPr>
              <a:t>	</a:t>
            </a:r>
            <a:r>
              <a:rPr lang="en-US" sz="1800" i="1" dirty="0">
                <a:solidFill>
                  <a:srgbClr val="C00000"/>
                </a:solidFill>
              </a:rPr>
              <a:t>Target: </a:t>
            </a:r>
            <a:r>
              <a:rPr lang="en-US" sz="1800" i="1" dirty="0">
                <a:ea typeface="Open Sans" panose="020B0606030504020204" pitchFamily="34" charset="0"/>
                <a:cs typeface="Open Sans" panose="020B0606030504020204" pitchFamily="34" charset="0"/>
              </a:rPr>
              <a:t>Reduce </a:t>
            </a:r>
            <a:r>
              <a:rPr lang="en-US" sz="1800" i="1" dirty="0">
                <a:solidFill>
                  <a:srgbClr val="C00000"/>
                </a:solidFill>
              </a:rPr>
              <a:t>prevalence of Schistosomiasis 	</a:t>
            </a:r>
            <a:r>
              <a:rPr lang="en-US" sz="1800" i="1" dirty="0">
                <a:ea typeface="Open Sans" panose="020B0606030504020204" pitchFamily="34" charset="0"/>
                <a:cs typeface="Open Sans" panose="020B0606030504020204" pitchFamily="34" charset="0"/>
              </a:rPr>
              <a:t>in 	endemic communities within operational areas of VRA by</a:t>
            </a:r>
            <a:r>
              <a:rPr lang="en-US" sz="1800" i="1" dirty="0">
                <a:solidFill>
                  <a:srgbClr val="002060"/>
                </a:solidFill>
              </a:rPr>
              <a:t> 	</a:t>
            </a:r>
            <a:r>
              <a:rPr lang="en-US" sz="1800" i="1" dirty="0">
                <a:solidFill>
                  <a:schemeClr val="bg1"/>
                </a:solidFill>
                <a:highlight>
                  <a:srgbClr val="800080"/>
                </a:highlight>
              </a:rPr>
              <a:t>10% annually</a:t>
            </a:r>
            <a:r>
              <a:rPr lang="en-US" sz="1800" i="1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E2838C-86CB-487D-A8D7-807B6560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241" y="-5534"/>
            <a:ext cx="5445760" cy="6840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95FEF-7F06-44E0-80DD-D08B6B5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2" y="176298"/>
            <a:ext cx="7167718" cy="5709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VRA’s Commitment to Public Health Issues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6EE92-890D-768D-D325-157A8CA1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32815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B7D6623C-72E8-D549-A9AC-1B55B31BA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031" y="2347318"/>
            <a:ext cx="2723327" cy="2723327"/>
          </a:xfrm>
          <a:custGeom>
            <a:avLst/>
            <a:gdLst>
              <a:gd name="T0" fmla="*/ 0 w 8337"/>
              <a:gd name="T1" fmla="*/ 4168 h 8337"/>
              <a:gd name="T2" fmla="*/ 4169 w 8337"/>
              <a:gd name="T3" fmla="*/ 0 h 8337"/>
              <a:gd name="T4" fmla="*/ 4169 w 8337"/>
              <a:gd name="T5" fmla="*/ 0 h 8337"/>
              <a:gd name="T6" fmla="*/ 4169 w 8337"/>
              <a:gd name="T7" fmla="*/ 0 h 8337"/>
              <a:gd name="T8" fmla="*/ 8336 w 8337"/>
              <a:gd name="T9" fmla="*/ 4168 h 8337"/>
              <a:gd name="T10" fmla="*/ 8336 w 8337"/>
              <a:gd name="T11" fmla="*/ 4168 h 8337"/>
              <a:gd name="T12" fmla="*/ 8336 w 8337"/>
              <a:gd name="T13" fmla="*/ 4168 h 8337"/>
              <a:gd name="T14" fmla="*/ 4169 w 8337"/>
              <a:gd name="T15" fmla="*/ 8336 h 8337"/>
              <a:gd name="T16" fmla="*/ 4169 w 8337"/>
              <a:gd name="T17" fmla="*/ 8336 h 8337"/>
              <a:gd name="T18" fmla="*/ 4169 w 8337"/>
              <a:gd name="T19" fmla="*/ 8336 h 8337"/>
              <a:gd name="T20" fmla="*/ 0 w 8337"/>
              <a:gd name="T21" fmla="*/ 4168 h 8337"/>
              <a:gd name="T22" fmla="*/ 0 w 8337"/>
              <a:gd name="T23" fmla="*/ 4168 h 8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37" h="8337">
                <a:moveTo>
                  <a:pt x="0" y="4168"/>
                </a:moveTo>
                <a:cubicBezTo>
                  <a:pt x="0" y="1866"/>
                  <a:pt x="1866" y="0"/>
                  <a:pt x="4169" y="0"/>
                </a:cubicBezTo>
                <a:lnTo>
                  <a:pt x="4169" y="0"/>
                </a:lnTo>
                <a:lnTo>
                  <a:pt x="4169" y="0"/>
                </a:lnTo>
                <a:cubicBezTo>
                  <a:pt x="6470" y="0"/>
                  <a:pt x="8336" y="1866"/>
                  <a:pt x="8336" y="4168"/>
                </a:cubicBezTo>
                <a:lnTo>
                  <a:pt x="8336" y="4168"/>
                </a:lnTo>
                <a:lnTo>
                  <a:pt x="8336" y="4168"/>
                </a:lnTo>
                <a:cubicBezTo>
                  <a:pt x="8336" y="6470"/>
                  <a:pt x="6470" y="8336"/>
                  <a:pt x="4169" y="8336"/>
                </a:cubicBezTo>
                <a:lnTo>
                  <a:pt x="4169" y="8336"/>
                </a:lnTo>
                <a:lnTo>
                  <a:pt x="4169" y="8336"/>
                </a:lnTo>
                <a:cubicBezTo>
                  <a:pt x="1866" y="8336"/>
                  <a:pt x="0" y="6470"/>
                  <a:pt x="0" y="4168"/>
                </a:cubicBezTo>
                <a:lnTo>
                  <a:pt x="0" y="416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356601E-4271-0740-A2E1-1B8EBA32B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906" y="1887910"/>
            <a:ext cx="3643256" cy="3643256"/>
          </a:xfrm>
          <a:custGeom>
            <a:avLst/>
            <a:gdLst>
              <a:gd name="connsiteX0" fmla="*/ 3607904 w 7286512"/>
              <a:gd name="connsiteY0" fmla="*/ 3145290 h 7286512"/>
              <a:gd name="connsiteX1" fmla="*/ 4103777 w 7286512"/>
              <a:gd name="connsiteY1" fmla="*/ 3641489 h 7286512"/>
              <a:gd name="connsiteX2" fmla="*/ 3607904 w 7286512"/>
              <a:gd name="connsiteY2" fmla="*/ 4138340 h 7286512"/>
              <a:gd name="connsiteX3" fmla="*/ 3110726 w 7286512"/>
              <a:gd name="connsiteY3" fmla="*/ 3641489 h 7286512"/>
              <a:gd name="connsiteX4" fmla="*/ 3607904 w 7286512"/>
              <a:gd name="connsiteY4" fmla="*/ 3145290 h 7286512"/>
              <a:gd name="connsiteX5" fmla="*/ 3606791 w 7286512"/>
              <a:gd name="connsiteY5" fmla="*/ 2574990 h 7286512"/>
              <a:gd name="connsiteX6" fmla="*/ 2537545 w 7286512"/>
              <a:gd name="connsiteY6" fmla="*/ 3643256 h 7286512"/>
              <a:gd name="connsiteX7" fmla="*/ 3606791 w 7286512"/>
              <a:gd name="connsiteY7" fmla="*/ 4711521 h 7286512"/>
              <a:gd name="connsiteX8" fmla="*/ 4674076 w 7286512"/>
              <a:gd name="connsiteY8" fmla="*/ 3643256 h 7286512"/>
              <a:gd name="connsiteX9" fmla="*/ 3606791 w 7286512"/>
              <a:gd name="connsiteY9" fmla="*/ 2574990 h 7286512"/>
              <a:gd name="connsiteX10" fmla="*/ 3609016 w 7286512"/>
              <a:gd name="connsiteY10" fmla="*/ 1771384 h 7286512"/>
              <a:gd name="connsiteX11" fmla="*/ 5480560 w 7286512"/>
              <a:gd name="connsiteY11" fmla="*/ 3643254 h 7286512"/>
              <a:gd name="connsiteX12" fmla="*/ 3609016 w 7286512"/>
              <a:gd name="connsiteY12" fmla="*/ 5515124 h 7286512"/>
              <a:gd name="connsiteX13" fmla="*/ 1736820 w 7286512"/>
              <a:gd name="connsiteY13" fmla="*/ 3643254 h 7286512"/>
              <a:gd name="connsiteX14" fmla="*/ 3609016 w 7286512"/>
              <a:gd name="connsiteY14" fmla="*/ 1771384 h 7286512"/>
              <a:gd name="connsiteX15" fmla="*/ 3607904 w 7286512"/>
              <a:gd name="connsiteY15" fmla="*/ 918815 h 7286512"/>
              <a:gd name="connsiteX16" fmla="*/ 884251 w 7286512"/>
              <a:gd name="connsiteY16" fmla="*/ 3641815 h 7286512"/>
              <a:gd name="connsiteX17" fmla="*/ 3607904 w 7286512"/>
              <a:gd name="connsiteY17" fmla="*/ 6364814 h 7286512"/>
              <a:gd name="connsiteX18" fmla="*/ 6330250 w 7286512"/>
              <a:gd name="connsiteY18" fmla="*/ 3641815 h 7286512"/>
              <a:gd name="connsiteX19" fmla="*/ 3607904 w 7286512"/>
              <a:gd name="connsiteY19" fmla="*/ 918815 h 7286512"/>
              <a:gd name="connsiteX20" fmla="*/ 3643256 w 7286512"/>
              <a:gd name="connsiteY20" fmla="*/ 0 h 7286512"/>
              <a:gd name="connsiteX21" fmla="*/ 7286512 w 7286512"/>
              <a:gd name="connsiteY21" fmla="*/ 3642929 h 7286512"/>
              <a:gd name="connsiteX22" fmla="*/ 3643256 w 7286512"/>
              <a:gd name="connsiteY22" fmla="*/ 7286512 h 7286512"/>
              <a:gd name="connsiteX23" fmla="*/ 0 w 7286512"/>
              <a:gd name="connsiteY23" fmla="*/ 3642929 h 7286512"/>
              <a:gd name="connsiteX24" fmla="*/ 3643256 w 7286512"/>
              <a:gd name="connsiteY24" fmla="*/ 0 h 728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86512" h="7286512">
                <a:moveTo>
                  <a:pt x="3607904" y="3145290"/>
                </a:moveTo>
                <a:cubicBezTo>
                  <a:pt x="3881286" y="3145290"/>
                  <a:pt x="4103777" y="3367274"/>
                  <a:pt x="4103777" y="3641489"/>
                </a:cubicBezTo>
                <a:cubicBezTo>
                  <a:pt x="4103777" y="3915704"/>
                  <a:pt x="3881286" y="4138340"/>
                  <a:pt x="3607904" y="4138340"/>
                </a:cubicBezTo>
                <a:cubicBezTo>
                  <a:pt x="3333216" y="4138340"/>
                  <a:pt x="3110726" y="3915704"/>
                  <a:pt x="3110726" y="3641489"/>
                </a:cubicBezTo>
                <a:cubicBezTo>
                  <a:pt x="3110726" y="3367274"/>
                  <a:pt x="3333216" y="3145290"/>
                  <a:pt x="3607904" y="3145290"/>
                </a:cubicBezTo>
                <a:close/>
                <a:moveTo>
                  <a:pt x="3606791" y="2574990"/>
                </a:moveTo>
                <a:cubicBezTo>
                  <a:pt x="3016614" y="2574990"/>
                  <a:pt x="2537545" y="3053259"/>
                  <a:pt x="2537545" y="3643256"/>
                </a:cubicBezTo>
                <a:cubicBezTo>
                  <a:pt x="2537545" y="4232598"/>
                  <a:pt x="3016614" y="4711521"/>
                  <a:pt x="3606791" y="4711521"/>
                </a:cubicBezTo>
                <a:cubicBezTo>
                  <a:pt x="4196314" y="4711521"/>
                  <a:pt x="4674076" y="4232598"/>
                  <a:pt x="4674076" y="3643256"/>
                </a:cubicBezTo>
                <a:cubicBezTo>
                  <a:pt x="4674076" y="3053259"/>
                  <a:pt x="4196314" y="2574990"/>
                  <a:pt x="3606791" y="2574990"/>
                </a:cubicBezTo>
                <a:close/>
                <a:moveTo>
                  <a:pt x="3609016" y="1771384"/>
                </a:moveTo>
                <a:cubicBezTo>
                  <a:pt x="4641795" y="1771384"/>
                  <a:pt x="5480560" y="2609642"/>
                  <a:pt x="5480560" y="3643254"/>
                </a:cubicBezTo>
                <a:cubicBezTo>
                  <a:pt x="5480560" y="4676866"/>
                  <a:pt x="4641795" y="5515124"/>
                  <a:pt x="3609016" y="5515124"/>
                </a:cubicBezTo>
                <a:cubicBezTo>
                  <a:pt x="2574932" y="5515124"/>
                  <a:pt x="1736820" y="4676866"/>
                  <a:pt x="1736820" y="3643254"/>
                </a:cubicBezTo>
                <a:cubicBezTo>
                  <a:pt x="1736820" y="2609642"/>
                  <a:pt x="2574932" y="1771384"/>
                  <a:pt x="3609016" y="1771384"/>
                </a:cubicBezTo>
                <a:close/>
                <a:moveTo>
                  <a:pt x="3607904" y="918815"/>
                </a:moveTo>
                <a:cubicBezTo>
                  <a:pt x="2103329" y="918815"/>
                  <a:pt x="884251" y="2137893"/>
                  <a:pt x="884251" y="3641815"/>
                </a:cubicBezTo>
                <a:cubicBezTo>
                  <a:pt x="884251" y="5145736"/>
                  <a:pt x="2103329" y="6364814"/>
                  <a:pt x="3607904" y="6364814"/>
                </a:cubicBezTo>
                <a:cubicBezTo>
                  <a:pt x="5111172" y="6364814"/>
                  <a:pt x="6330250" y="5145736"/>
                  <a:pt x="6330250" y="3641815"/>
                </a:cubicBezTo>
                <a:cubicBezTo>
                  <a:pt x="6330250" y="2137893"/>
                  <a:pt x="5111172" y="918815"/>
                  <a:pt x="3607904" y="918815"/>
                </a:cubicBezTo>
                <a:close/>
                <a:moveTo>
                  <a:pt x="3643256" y="0"/>
                </a:moveTo>
                <a:cubicBezTo>
                  <a:pt x="5655310" y="0"/>
                  <a:pt x="7286512" y="1631055"/>
                  <a:pt x="7286512" y="3642929"/>
                </a:cubicBezTo>
                <a:cubicBezTo>
                  <a:pt x="7286512" y="5654804"/>
                  <a:pt x="5655310" y="7286512"/>
                  <a:pt x="3643256" y="7286512"/>
                </a:cubicBezTo>
                <a:cubicBezTo>
                  <a:pt x="1631201" y="7286512"/>
                  <a:pt x="0" y="5654804"/>
                  <a:pt x="0" y="3642929"/>
                </a:cubicBezTo>
                <a:cubicBezTo>
                  <a:pt x="0" y="1631055"/>
                  <a:pt x="1631201" y="0"/>
                  <a:pt x="36432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7" name="L-Shape 26">
            <a:extLst>
              <a:ext uri="{FF2B5EF4-FFF2-40B4-BE49-F238E27FC236}">
                <a16:creationId xmlns:a16="http://schemas.microsoft.com/office/drawing/2014/main" id="{1D6947F1-A097-D847-BAD1-76293A32E17B}"/>
              </a:ext>
            </a:extLst>
          </p:cNvPr>
          <p:cNvSpPr/>
          <p:nvPr/>
        </p:nvSpPr>
        <p:spPr>
          <a:xfrm>
            <a:off x="6425153" y="4590583"/>
            <a:ext cx="2121040" cy="480061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B5989479-02A1-D942-90D4-A5060B164823}"/>
              </a:ext>
            </a:extLst>
          </p:cNvPr>
          <p:cNvSpPr/>
          <p:nvPr/>
        </p:nvSpPr>
        <p:spPr>
          <a:xfrm rot="10800000">
            <a:off x="3658970" y="2372316"/>
            <a:ext cx="2121040" cy="486157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73F11-C5BE-114D-AC36-B5E6E09A610C}"/>
              </a:ext>
            </a:extLst>
          </p:cNvPr>
          <p:cNvSpPr txBox="1"/>
          <p:nvPr/>
        </p:nvSpPr>
        <p:spPr>
          <a:xfrm>
            <a:off x="1903887" y="345791"/>
            <a:ext cx="81463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5B11AD"/>
                </a:solidFill>
                <a:latin typeface="Aptos" panose="020B0004020202020204" pitchFamily="34" charset="0"/>
                <a:cs typeface="Poppins" pitchFamily="2" charset="77"/>
              </a:rPr>
              <a:t>Background - Why the Public Health concern?</a:t>
            </a:r>
          </a:p>
        </p:txBody>
      </p:sp>
      <p:sp>
        <p:nvSpPr>
          <p:cNvPr id="28" name="L-Shape 27">
            <a:extLst>
              <a:ext uri="{FF2B5EF4-FFF2-40B4-BE49-F238E27FC236}">
                <a16:creationId xmlns:a16="http://schemas.microsoft.com/office/drawing/2014/main" id="{7671400F-C481-2147-92C8-99DC3CB0D0ED}"/>
              </a:ext>
            </a:extLst>
          </p:cNvPr>
          <p:cNvSpPr/>
          <p:nvPr/>
        </p:nvSpPr>
        <p:spPr>
          <a:xfrm flipV="1">
            <a:off x="6437028" y="2377442"/>
            <a:ext cx="2121040" cy="481031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839A12-EB1B-1F46-83B0-532E8C6E5045}"/>
              </a:ext>
            </a:extLst>
          </p:cNvPr>
          <p:cNvSpPr/>
          <p:nvPr/>
        </p:nvSpPr>
        <p:spPr>
          <a:xfrm>
            <a:off x="8569377" y="897964"/>
            <a:ext cx="3142196" cy="30480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1A5F2698-1CE9-9B47-B206-D6D3D76646B4}"/>
              </a:ext>
            </a:extLst>
          </p:cNvPr>
          <p:cNvSpPr/>
          <p:nvPr/>
        </p:nvSpPr>
        <p:spPr>
          <a:xfrm rot="10800000" flipV="1">
            <a:off x="3645808" y="4590583"/>
            <a:ext cx="2121040" cy="480060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544FDE-BFCE-CB47-850C-8C26D9FDBDFD}"/>
              </a:ext>
            </a:extLst>
          </p:cNvPr>
          <p:cNvSpPr/>
          <p:nvPr/>
        </p:nvSpPr>
        <p:spPr>
          <a:xfrm>
            <a:off x="1248060" y="860184"/>
            <a:ext cx="3141700" cy="29409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8AB109-E565-DD49-8AFA-9B0273A13A91}"/>
              </a:ext>
            </a:extLst>
          </p:cNvPr>
          <p:cNvSpPr/>
          <p:nvPr/>
        </p:nvSpPr>
        <p:spPr>
          <a:xfrm>
            <a:off x="1189302" y="3834632"/>
            <a:ext cx="3033196" cy="2857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AEBC94-FDC7-A349-8BD0-9549E02D8AA1}"/>
              </a:ext>
            </a:extLst>
          </p:cNvPr>
          <p:cNvSpPr/>
          <p:nvPr/>
        </p:nvSpPr>
        <p:spPr>
          <a:xfrm>
            <a:off x="8488362" y="3942733"/>
            <a:ext cx="3061420" cy="28571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93922688-AFA0-4045-886D-B33E4970E2A2}"/>
              </a:ext>
            </a:extLst>
          </p:cNvPr>
          <p:cNvSpPr txBox="1">
            <a:spLocks/>
          </p:cNvSpPr>
          <p:nvPr/>
        </p:nvSpPr>
        <p:spPr>
          <a:xfrm>
            <a:off x="1657928" y="1713405"/>
            <a:ext cx="2426934" cy="102419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Rapid River flow rate during pre- impoundment of dam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CCD90F-6D0D-0448-9D13-651B40214300}"/>
              </a:ext>
            </a:extLst>
          </p:cNvPr>
          <p:cNvSpPr txBox="1"/>
          <p:nvPr/>
        </p:nvSpPr>
        <p:spPr>
          <a:xfrm>
            <a:off x="2462425" y="4412434"/>
            <a:ext cx="18473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C5A99A49-F4BF-1745-861B-E19B26F06B87}"/>
              </a:ext>
            </a:extLst>
          </p:cNvPr>
          <p:cNvSpPr txBox="1">
            <a:spLocks/>
          </p:cNvSpPr>
          <p:nvPr/>
        </p:nvSpPr>
        <p:spPr>
          <a:xfrm>
            <a:off x="1534997" y="4370606"/>
            <a:ext cx="2341806" cy="168969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rgbClr val="3C0C7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Rate reduced significantly after damming leading to proliferation of aquatic weeds 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3EF293E1-C0C7-ED46-A0F1-6298DA3493F2}"/>
              </a:ext>
            </a:extLst>
          </p:cNvPr>
          <p:cNvSpPr txBox="1">
            <a:spLocks/>
          </p:cNvSpPr>
          <p:nvPr/>
        </p:nvSpPr>
        <p:spPr>
          <a:xfrm>
            <a:off x="8987837" y="1613174"/>
            <a:ext cx="2374760" cy="180254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solidFill>
                  <a:srgbClr val="FF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These Aquatic weeds serve as sanctuaries for Schistosomiasis disease vectors and reduce socio-economic activities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6AA48B-C837-3744-AB02-901F28E2BA64}"/>
              </a:ext>
            </a:extLst>
          </p:cNvPr>
          <p:cNvSpPr txBox="1"/>
          <p:nvPr/>
        </p:nvSpPr>
        <p:spPr>
          <a:xfrm>
            <a:off x="9551298" y="4412434"/>
            <a:ext cx="18473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3ECE1869-9275-0044-8626-A79FB735DFF5}"/>
              </a:ext>
            </a:extLst>
          </p:cNvPr>
          <p:cNvSpPr txBox="1">
            <a:spLocks/>
          </p:cNvSpPr>
          <p:nvPr/>
        </p:nvSpPr>
        <p:spPr>
          <a:xfrm>
            <a:off x="8878530" y="4568669"/>
            <a:ext cx="2281084" cy="150220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50"/>
              </a:lnSpc>
            </a:pPr>
            <a:r>
              <a:rPr lang="en-GB" sz="2000" b="1" dirty="0">
                <a:solidFill>
                  <a:schemeClr val="accent3"/>
                </a:solidFill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Schistosomiasis is now of major Public health significance in the Volta Basin unlike during pre impoundment</a:t>
            </a: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80BC64D7-A4E8-8B4A-AECA-BD55944DA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902" y="2272197"/>
            <a:ext cx="1244291" cy="829527"/>
          </a:xfrm>
          <a:custGeom>
            <a:avLst/>
            <a:gdLst>
              <a:gd name="T0" fmla="*/ 3810 w 3811"/>
              <a:gd name="T1" fmla="*/ 350 h 2540"/>
              <a:gd name="T2" fmla="*/ 3703 w 3811"/>
              <a:gd name="T3" fmla="*/ 766 h 2540"/>
              <a:gd name="T4" fmla="*/ 3198 w 3811"/>
              <a:gd name="T5" fmla="*/ 1007 h 2540"/>
              <a:gd name="T6" fmla="*/ 3198 w 3811"/>
              <a:gd name="T7" fmla="*/ 1008 h 2540"/>
              <a:gd name="T8" fmla="*/ 3168 w 3811"/>
              <a:gd name="T9" fmla="*/ 1022 h 2540"/>
              <a:gd name="T10" fmla="*/ 3168 w 3811"/>
              <a:gd name="T11" fmla="*/ 1023 h 2540"/>
              <a:gd name="T12" fmla="*/ 2329 w 3811"/>
              <a:gd name="T13" fmla="*/ 1424 h 2540"/>
              <a:gd name="T14" fmla="*/ 2308 w 3811"/>
              <a:gd name="T15" fmla="*/ 1434 h 2540"/>
              <a:gd name="T16" fmla="*/ 2308 w 3811"/>
              <a:gd name="T17" fmla="*/ 1435 h 2540"/>
              <a:gd name="T18" fmla="*/ 1529 w 3811"/>
              <a:gd name="T19" fmla="*/ 1807 h 2540"/>
              <a:gd name="T20" fmla="*/ 1511 w 3811"/>
              <a:gd name="T21" fmla="*/ 1816 h 2540"/>
              <a:gd name="T22" fmla="*/ 692 w 3811"/>
              <a:gd name="T23" fmla="*/ 2208 h 2540"/>
              <a:gd name="T24" fmla="*/ 680 w 3811"/>
              <a:gd name="T25" fmla="*/ 2214 h 2540"/>
              <a:gd name="T26" fmla="*/ 0 w 3811"/>
              <a:gd name="T27" fmla="*/ 2539 h 2540"/>
              <a:gd name="T28" fmla="*/ 1290 w 3811"/>
              <a:gd name="T29" fmla="*/ 1155 h 2540"/>
              <a:gd name="T30" fmla="*/ 1290 w 3811"/>
              <a:gd name="T31" fmla="*/ 1154 h 2540"/>
              <a:gd name="T32" fmla="*/ 1525 w 3811"/>
              <a:gd name="T33" fmla="*/ 973 h 2540"/>
              <a:gd name="T34" fmla="*/ 1534 w 3811"/>
              <a:gd name="T35" fmla="*/ 967 h 2540"/>
              <a:gd name="T36" fmla="*/ 1534 w 3811"/>
              <a:gd name="T37" fmla="*/ 966 h 2540"/>
              <a:gd name="T38" fmla="*/ 2287 w 3811"/>
              <a:gd name="T39" fmla="*/ 469 h 2540"/>
              <a:gd name="T40" fmla="*/ 2530 w 3811"/>
              <a:gd name="T41" fmla="*/ 332 h 2540"/>
              <a:gd name="T42" fmla="*/ 2963 w 3811"/>
              <a:gd name="T43" fmla="*/ 115 h 2540"/>
              <a:gd name="T44" fmla="*/ 3093 w 3811"/>
              <a:gd name="T45" fmla="*/ 70 h 2540"/>
              <a:gd name="T46" fmla="*/ 3281 w 3811"/>
              <a:gd name="T47" fmla="*/ 21 h 2540"/>
              <a:gd name="T48" fmla="*/ 3472 w 3811"/>
              <a:gd name="T49" fmla="*/ 0 h 2540"/>
              <a:gd name="T50" fmla="*/ 3714 w 3811"/>
              <a:gd name="T51" fmla="*/ 73 h 2540"/>
              <a:gd name="T52" fmla="*/ 3777 w 3811"/>
              <a:gd name="T53" fmla="*/ 155 h 2540"/>
              <a:gd name="T54" fmla="*/ 3810 w 3811"/>
              <a:gd name="T55" fmla="*/ 306 h 2540"/>
              <a:gd name="T56" fmla="*/ 3810 w 3811"/>
              <a:gd name="T57" fmla="*/ 350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811" h="2540">
                <a:moveTo>
                  <a:pt x="3810" y="350"/>
                </a:moveTo>
                <a:cubicBezTo>
                  <a:pt x="3803" y="552"/>
                  <a:pt x="3703" y="766"/>
                  <a:pt x="3703" y="766"/>
                </a:cubicBezTo>
                <a:lnTo>
                  <a:pt x="3198" y="1007"/>
                </a:lnTo>
                <a:lnTo>
                  <a:pt x="3198" y="1008"/>
                </a:lnTo>
                <a:lnTo>
                  <a:pt x="3168" y="1022"/>
                </a:lnTo>
                <a:lnTo>
                  <a:pt x="3168" y="1023"/>
                </a:lnTo>
                <a:lnTo>
                  <a:pt x="2329" y="1424"/>
                </a:lnTo>
                <a:lnTo>
                  <a:pt x="2308" y="1434"/>
                </a:lnTo>
                <a:lnTo>
                  <a:pt x="2308" y="1435"/>
                </a:lnTo>
                <a:lnTo>
                  <a:pt x="1529" y="1807"/>
                </a:lnTo>
                <a:lnTo>
                  <a:pt x="1511" y="1816"/>
                </a:lnTo>
                <a:lnTo>
                  <a:pt x="692" y="2208"/>
                </a:lnTo>
                <a:lnTo>
                  <a:pt x="680" y="2214"/>
                </a:lnTo>
                <a:lnTo>
                  <a:pt x="0" y="2539"/>
                </a:lnTo>
                <a:cubicBezTo>
                  <a:pt x="364" y="1984"/>
                  <a:pt x="833" y="1521"/>
                  <a:pt x="1290" y="1155"/>
                </a:cubicBezTo>
                <a:lnTo>
                  <a:pt x="1290" y="1154"/>
                </a:lnTo>
                <a:cubicBezTo>
                  <a:pt x="1369" y="1091"/>
                  <a:pt x="1448" y="1030"/>
                  <a:pt x="1525" y="973"/>
                </a:cubicBezTo>
                <a:lnTo>
                  <a:pt x="1534" y="967"/>
                </a:lnTo>
                <a:lnTo>
                  <a:pt x="1534" y="966"/>
                </a:lnTo>
                <a:cubicBezTo>
                  <a:pt x="1806" y="765"/>
                  <a:pt x="2066" y="599"/>
                  <a:pt x="2287" y="469"/>
                </a:cubicBezTo>
                <a:cubicBezTo>
                  <a:pt x="2374" y="418"/>
                  <a:pt x="2456" y="372"/>
                  <a:pt x="2530" y="332"/>
                </a:cubicBezTo>
                <a:cubicBezTo>
                  <a:pt x="2794" y="187"/>
                  <a:pt x="2963" y="115"/>
                  <a:pt x="2963" y="115"/>
                </a:cubicBezTo>
                <a:cubicBezTo>
                  <a:pt x="3009" y="98"/>
                  <a:pt x="3052" y="83"/>
                  <a:pt x="3093" y="70"/>
                </a:cubicBezTo>
                <a:cubicBezTo>
                  <a:pt x="3162" y="48"/>
                  <a:pt x="3224" y="32"/>
                  <a:pt x="3281" y="21"/>
                </a:cubicBezTo>
                <a:cubicBezTo>
                  <a:pt x="3353" y="6"/>
                  <a:pt x="3417" y="0"/>
                  <a:pt x="3472" y="0"/>
                </a:cubicBezTo>
                <a:cubicBezTo>
                  <a:pt x="3584" y="0"/>
                  <a:pt x="3662" y="28"/>
                  <a:pt x="3714" y="73"/>
                </a:cubicBezTo>
                <a:cubicBezTo>
                  <a:pt x="3742" y="96"/>
                  <a:pt x="3762" y="124"/>
                  <a:pt x="3777" y="155"/>
                </a:cubicBezTo>
                <a:cubicBezTo>
                  <a:pt x="3798" y="200"/>
                  <a:pt x="3808" y="252"/>
                  <a:pt x="3810" y="306"/>
                </a:cubicBezTo>
                <a:lnTo>
                  <a:pt x="3810" y="350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CE4B1C0-267E-C043-8011-463FFEE8EABC}"/>
              </a:ext>
            </a:extLst>
          </p:cNvPr>
          <p:cNvSpPr>
            <a:spLocks noChangeArrowheads="1"/>
          </p:cNvSpPr>
          <p:nvPr/>
        </p:nvSpPr>
        <p:spPr bwMode="auto">
          <a:xfrm rot="18519923" flipV="1">
            <a:off x="7403215" y="2437434"/>
            <a:ext cx="1199646" cy="461772"/>
          </a:xfrm>
          <a:custGeom>
            <a:avLst/>
            <a:gdLst>
              <a:gd name="T0" fmla="*/ 2590 w 3672"/>
              <a:gd name="T1" fmla="*/ 38 h 1407"/>
              <a:gd name="T2" fmla="*/ 2363 w 3672"/>
              <a:gd name="T3" fmla="*/ 0 h 1407"/>
              <a:gd name="T4" fmla="*/ 2621 w 3672"/>
              <a:gd name="T5" fmla="*/ 24 h 1407"/>
              <a:gd name="T6" fmla="*/ 2621 w 3672"/>
              <a:gd name="T7" fmla="*/ 24 h 1407"/>
              <a:gd name="T8" fmla="*/ 3647 w 3672"/>
              <a:gd name="T9" fmla="*/ 117 h 1407"/>
              <a:gd name="T10" fmla="*/ 3647 w 3672"/>
              <a:gd name="T11" fmla="*/ 117 h 1407"/>
              <a:gd name="T12" fmla="*/ 3671 w 3672"/>
              <a:gd name="T13" fmla="*/ 218 h 1407"/>
              <a:gd name="T14" fmla="*/ 3671 w 3672"/>
              <a:gd name="T15" fmla="*/ 218 h 1407"/>
              <a:gd name="T16" fmla="*/ 2591 w 3672"/>
              <a:gd name="T17" fmla="*/ 38 h 1407"/>
              <a:gd name="T18" fmla="*/ 2590 w 3672"/>
              <a:gd name="T19" fmla="*/ 38 h 1407"/>
              <a:gd name="T20" fmla="*/ 1726 w 3672"/>
              <a:gd name="T21" fmla="*/ 441 h 1407"/>
              <a:gd name="T22" fmla="*/ 1567 w 3672"/>
              <a:gd name="T23" fmla="*/ 415 h 1407"/>
              <a:gd name="T24" fmla="*/ 1748 w 3672"/>
              <a:gd name="T25" fmla="*/ 431 h 1407"/>
              <a:gd name="T26" fmla="*/ 1748 w 3672"/>
              <a:gd name="T27" fmla="*/ 431 h 1407"/>
              <a:gd name="T28" fmla="*/ 3437 w 3672"/>
              <a:gd name="T29" fmla="*/ 586 h 1407"/>
              <a:gd name="T30" fmla="*/ 3437 w 3672"/>
              <a:gd name="T31" fmla="*/ 586 h 1407"/>
              <a:gd name="T32" fmla="*/ 3280 w 3672"/>
              <a:gd name="T33" fmla="*/ 699 h 1407"/>
              <a:gd name="T34" fmla="*/ 3280 w 3672"/>
              <a:gd name="T35" fmla="*/ 699 h 1407"/>
              <a:gd name="T36" fmla="*/ 1726 w 3672"/>
              <a:gd name="T37" fmla="*/ 441 h 1407"/>
              <a:gd name="T38" fmla="*/ 1726 w 3672"/>
              <a:gd name="T39" fmla="*/ 441 h 1407"/>
              <a:gd name="T40" fmla="*/ 926 w 3672"/>
              <a:gd name="T41" fmla="*/ 815 h 1407"/>
              <a:gd name="T42" fmla="*/ 794 w 3672"/>
              <a:gd name="T43" fmla="*/ 793 h 1407"/>
              <a:gd name="T44" fmla="*/ 944 w 3672"/>
              <a:gd name="T45" fmla="*/ 807 h 1407"/>
              <a:gd name="T46" fmla="*/ 2720 w 3672"/>
              <a:gd name="T47" fmla="*/ 969 h 1407"/>
              <a:gd name="T48" fmla="*/ 2720 w 3672"/>
              <a:gd name="T49" fmla="*/ 969 h 1407"/>
              <a:gd name="T50" fmla="*/ 2460 w 3672"/>
              <a:gd name="T51" fmla="*/ 1070 h 1407"/>
              <a:gd name="T52" fmla="*/ 2460 w 3672"/>
              <a:gd name="T53" fmla="*/ 1070 h 1407"/>
              <a:gd name="T54" fmla="*/ 926 w 3672"/>
              <a:gd name="T55" fmla="*/ 815 h 1407"/>
              <a:gd name="T56" fmla="*/ 91 w 3672"/>
              <a:gd name="T57" fmla="*/ 1206 h 1407"/>
              <a:gd name="T58" fmla="*/ 0 w 3672"/>
              <a:gd name="T59" fmla="*/ 1190 h 1407"/>
              <a:gd name="T60" fmla="*/ 103 w 3672"/>
              <a:gd name="T61" fmla="*/ 1200 h 1407"/>
              <a:gd name="T62" fmla="*/ 1597 w 3672"/>
              <a:gd name="T63" fmla="*/ 1337 h 1407"/>
              <a:gd name="T64" fmla="*/ 1297 w 3672"/>
              <a:gd name="T65" fmla="*/ 1406 h 1407"/>
              <a:gd name="T66" fmla="*/ 91 w 3672"/>
              <a:gd name="T67" fmla="*/ 120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72" h="1407">
                <a:moveTo>
                  <a:pt x="2590" y="38"/>
                </a:moveTo>
                <a:lnTo>
                  <a:pt x="2363" y="0"/>
                </a:lnTo>
                <a:lnTo>
                  <a:pt x="2621" y="24"/>
                </a:lnTo>
                <a:lnTo>
                  <a:pt x="2621" y="24"/>
                </a:lnTo>
                <a:lnTo>
                  <a:pt x="3647" y="117"/>
                </a:lnTo>
                <a:lnTo>
                  <a:pt x="3647" y="117"/>
                </a:lnTo>
                <a:cubicBezTo>
                  <a:pt x="3662" y="148"/>
                  <a:pt x="3670" y="182"/>
                  <a:pt x="3671" y="218"/>
                </a:cubicBezTo>
                <a:lnTo>
                  <a:pt x="3671" y="218"/>
                </a:lnTo>
                <a:lnTo>
                  <a:pt x="2591" y="38"/>
                </a:lnTo>
                <a:lnTo>
                  <a:pt x="2590" y="38"/>
                </a:lnTo>
                <a:close/>
                <a:moveTo>
                  <a:pt x="1726" y="441"/>
                </a:moveTo>
                <a:lnTo>
                  <a:pt x="1567" y="415"/>
                </a:lnTo>
                <a:lnTo>
                  <a:pt x="1748" y="431"/>
                </a:lnTo>
                <a:lnTo>
                  <a:pt x="1748" y="431"/>
                </a:lnTo>
                <a:lnTo>
                  <a:pt x="3437" y="586"/>
                </a:lnTo>
                <a:lnTo>
                  <a:pt x="3437" y="586"/>
                </a:lnTo>
                <a:cubicBezTo>
                  <a:pt x="3392" y="622"/>
                  <a:pt x="3340" y="661"/>
                  <a:pt x="3280" y="699"/>
                </a:cubicBezTo>
                <a:lnTo>
                  <a:pt x="3280" y="699"/>
                </a:lnTo>
                <a:lnTo>
                  <a:pt x="1726" y="441"/>
                </a:lnTo>
                <a:lnTo>
                  <a:pt x="1726" y="441"/>
                </a:lnTo>
                <a:close/>
                <a:moveTo>
                  <a:pt x="926" y="815"/>
                </a:moveTo>
                <a:lnTo>
                  <a:pt x="794" y="793"/>
                </a:lnTo>
                <a:lnTo>
                  <a:pt x="944" y="807"/>
                </a:lnTo>
                <a:lnTo>
                  <a:pt x="2720" y="969"/>
                </a:lnTo>
                <a:lnTo>
                  <a:pt x="2720" y="969"/>
                </a:lnTo>
                <a:cubicBezTo>
                  <a:pt x="2641" y="1001"/>
                  <a:pt x="2554" y="1035"/>
                  <a:pt x="2460" y="1070"/>
                </a:cubicBezTo>
                <a:lnTo>
                  <a:pt x="2460" y="1070"/>
                </a:lnTo>
                <a:lnTo>
                  <a:pt x="926" y="815"/>
                </a:lnTo>
                <a:close/>
                <a:moveTo>
                  <a:pt x="91" y="1206"/>
                </a:moveTo>
                <a:lnTo>
                  <a:pt x="0" y="1190"/>
                </a:lnTo>
                <a:lnTo>
                  <a:pt x="103" y="1200"/>
                </a:lnTo>
                <a:lnTo>
                  <a:pt x="1597" y="1337"/>
                </a:lnTo>
                <a:lnTo>
                  <a:pt x="1297" y="1406"/>
                </a:lnTo>
                <a:lnTo>
                  <a:pt x="91" y="120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01CE1C75-3814-3C48-9D0C-49AA5699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8552" y="2666195"/>
            <a:ext cx="1392627" cy="577501"/>
          </a:xfrm>
          <a:custGeom>
            <a:avLst/>
            <a:gdLst>
              <a:gd name="T0" fmla="*/ 4263 w 4264"/>
              <a:gd name="T1" fmla="*/ 444 h 1767"/>
              <a:gd name="T2" fmla="*/ 4029 w 4264"/>
              <a:gd name="T3" fmla="*/ 799 h 1767"/>
              <a:gd name="T4" fmla="*/ 3872 w 4264"/>
              <a:gd name="T5" fmla="*/ 912 h 1767"/>
              <a:gd name="T6" fmla="*/ 3754 w 4264"/>
              <a:gd name="T7" fmla="*/ 985 h 1767"/>
              <a:gd name="T8" fmla="*/ 3312 w 4264"/>
              <a:gd name="T9" fmla="*/ 1182 h 1767"/>
              <a:gd name="T10" fmla="*/ 3052 w 4264"/>
              <a:gd name="T11" fmla="*/ 1283 h 1767"/>
              <a:gd name="T12" fmla="*/ 2189 w 4264"/>
              <a:gd name="T13" fmla="*/ 1550 h 1767"/>
              <a:gd name="T14" fmla="*/ 2179 w 4264"/>
              <a:gd name="T15" fmla="*/ 1552 h 1767"/>
              <a:gd name="T16" fmla="*/ 1889 w 4264"/>
              <a:gd name="T17" fmla="*/ 1619 h 1767"/>
              <a:gd name="T18" fmla="*/ 618 w 4264"/>
              <a:gd name="T19" fmla="*/ 1766 h 1767"/>
              <a:gd name="T20" fmla="*/ 475 w 4264"/>
              <a:gd name="T21" fmla="*/ 1766 h 1767"/>
              <a:gd name="T22" fmla="*/ 0 w 4264"/>
              <a:gd name="T23" fmla="*/ 1738 h 1767"/>
              <a:gd name="T24" fmla="*/ 683 w 4264"/>
              <a:gd name="T25" fmla="*/ 1419 h 1767"/>
              <a:gd name="T26" fmla="*/ 695 w 4264"/>
              <a:gd name="T27" fmla="*/ 1413 h 1767"/>
              <a:gd name="T28" fmla="*/ 1518 w 4264"/>
              <a:gd name="T29" fmla="*/ 1028 h 1767"/>
              <a:gd name="T30" fmla="*/ 1536 w 4264"/>
              <a:gd name="T31" fmla="*/ 1020 h 1767"/>
              <a:gd name="T32" fmla="*/ 2318 w 4264"/>
              <a:gd name="T33" fmla="*/ 654 h 1767"/>
              <a:gd name="T34" fmla="*/ 2340 w 4264"/>
              <a:gd name="T35" fmla="*/ 644 h 1767"/>
              <a:gd name="T36" fmla="*/ 3182 w 4264"/>
              <a:gd name="T37" fmla="*/ 251 h 1767"/>
              <a:gd name="T38" fmla="*/ 3183 w 4264"/>
              <a:gd name="T39" fmla="*/ 251 h 1767"/>
              <a:gd name="T40" fmla="*/ 3213 w 4264"/>
              <a:gd name="T41" fmla="*/ 237 h 1767"/>
              <a:gd name="T42" fmla="*/ 3720 w 4264"/>
              <a:gd name="T43" fmla="*/ 0 h 1767"/>
              <a:gd name="T44" fmla="*/ 4239 w 4264"/>
              <a:gd name="T45" fmla="*/ 330 h 1767"/>
              <a:gd name="T46" fmla="*/ 4263 w 4264"/>
              <a:gd name="T47" fmla="*/ 431 h 1767"/>
              <a:gd name="T48" fmla="*/ 4263 w 4264"/>
              <a:gd name="T49" fmla="*/ 444 h 1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264" h="1767">
                <a:moveTo>
                  <a:pt x="4263" y="444"/>
                </a:moveTo>
                <a:cubicBezTo>
                  <a:pt x="4260" y="543"/>
                  <a:pt x="4196" y="662"/>
                  <a:pt x="4029" y="799"/>
                </a:cubicBezTo>
                <a:cubicBezTo>
                  <a:pt x="3984" y="835"/>
                  <a:pt x="3932" y="874"/>
                  <a:pt x="3872" y="912"/>
                </a:cubicBezTo>
                <a:cubicBezTo>
                  <a:pt x="3835" y="936"/>
                  <a:pt x="3796" y="960"/>
                  <a:pt x="3754" y="985"/>
                </a:cubicBezTo>
                <a:cubicBezTo>
                  <a:pt x="3754" y="985"/>
                  <a:pt x="3591" y="1069"/>
                  <a:pt x="3312" y="1182"/>
                </a:cubicBezTo>
                <a:cubicBezTo>
                  <a:pt x="3233" y="1214"/>
                  <a:pt x="3146" y="1248"/>
                  <a:pt x="3052" y="1283"/>
                </a:cubicBezTo>
                <a:cubicBezTo>
                  <a:pt x="2810" y="1372"/>
                  <a:pt x="2517" y="1467"/>
                  <a:pt x="2189" y="1550"/>
                </a:cubicBezTo>
                <a:lnTo>
                  <a:pt x="2179" y="1552"/>
                </a:lnTo>
                <a:cubicBezTo>
                  <a:pt x="2085" y="1575"/>
                  <a:pt x="1988" y="1598"/>
                  <a:pt x="1889" y="1619"/>
                </a:cubicBezTo>
                <a:cubicBezTo>
                  <a:pt x="1496" y="1701"/>
                  <a:pt x="1064" y="1760"/>
                  <a:pt x="618" y="1766"/>
                </a:cubicBezTo>
                <a:lnTo>
                  <a:pt x="475" y="1766"/>
                </a:lnTo>
                <a:cubicBezTo>
                  <a:pt x="318" y="1764"/>
                  <a:pt x="159" y="1755"/>
                  <a:pt x="0" y="1738"/>
                </a:cubicBezTo>
                <a:lnTo>
                  <a:pt x="683" y="1419"/>
                </a:lnTo>
                <a:lnTo>
                  <a:pt x="695" y="1413"/>
                </a:lnTo>
                <a:lnTo>
                  <a:pt x="1518" y="1028"/>
                </a:lnTo>
                <a:lnTo>
                  <a:pt x="1536" y="1020"/>
                </a:lnTo>
                <a:lnTo>
                  <a:pt x="2318" y="654"/>
                </a:lnTo>
                <a:lnTo>
                  <a:pt x="2340" y="644"/>
                </a:lnTo>
                <a:lnTo>
                  <a:pt x="3182" y="251"/>
                </a:lnTo>
                <a:lnTo>
                  <a:pt x="3183" y="251"/>
                </a:lnTo>
                <a:lnTo>
                  <a:pt x="3213" y="237"/>
                </a:lnTo>
                <a:lnTo>
                  <a:pt x="3720" y="0"/>
                </a:lnTo>
                <a:cubicBezTo>
                  <a:pt x="3720" y="0"/>
                  <a:pt x="4133" y="106"/>
                  <a:pt x="4239" y="330"/>
                </a:cubicBezTo>
                <a:cubicBezTo>
                  <a:pt x="4254" y="361"/>
                  <a:pt x="4262" y="395"/>
                  <a:pt x="4263" y="431"/>
                </a:cubicBezTo>
                <a:lnTo>
                  <a:pt x="4263" y="444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425AD76-A7EC-A540-A805-928C40084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973" y="2736763"/>
            <a:ext cx="1199646" cy="459408"/>
          </a:xfrm>
          <a:custGeom>
            <a:avLst/>
            <a:gdLst>
              <a:gd name="T0" fmla="*/ 2590 w 3672"/>
              <a:gd name="T1" fmla="*/ 38 h 1407"/>
              <a:gd name="T2" fmla="*/ 2363 w 3672"/>
              <a:gd name="T3" fmla="*/ 0 h 1407"/>
              <a:gd name="T4" fmla="*/ 2621 w 3672"/>
              <a:gd name="T5" fmla="*/ 24 h 1407"/>
              <a:gd name="T6" fmla="*/ 2621 w 3672"/>
              <a:gd name="T7" fmla="*/ 24 h 1407"/>
              <a:gd name="T8" fmla="*/ 3647 w 3672"/>
              <a:gd name="T9" fmla="*/ 117 h 1407"/>
              <a:gd name="T10" fmla="*/ 3647 w 3672"/>
              <a:gd name="T11" fmla="*/ 117 h 1407"/>
              <a:gd name="T12" fmla="*/ 3671 w 3672"/>
              <a:gd name="T13" fmla="*/ 218 h 1407"/>
              <a:gd name="T14" fmla="*/ 3671 w 3672"/>
              <a:gd name="T15" fmla="*/ 218 h 1407"/>
              <a:gd name="T16" fmla="*/ 2591 w 3672"/>
              <a:gd name="T17" fmla="*/ 38 h 1407"/>
              <a:gd name="T18" fmla="*/ 2590 w 3672"/>
              <a:gd name="T19" fmla="*/ 38 h 1407"/>
              <a:gd name="T20" fmla="*/ 1726 w 3672"/>
              <a:gd name="T21" fmla="*/ 441 h 1407"/>
              <a:gd name="T22" fmla="*/ 1567 w 3672"/>
              <a:gd name="T23" fmla="*/ 415 h 1407"/>
              <a:gd name="T24" fmla="*/ 1748 w 3672"/>
              <a:gd name="T25" fmla="*/ 431 h 1407"/>
              <a:gd name="T26" fmla="*/ 1748 w 3672"/>
              <a:gd name="T27" fmla="*/ 431 h 1407"/>
              <a:gd name="T28" fmla="*/ 3437 w 3672"/>
              <a:gd name="T29" fmla="*/ 586 h 1407"/>
              <a:gd name="T30" fmla="*/ 3437 w 3672"/>
              <a:gd name="T31" fmla="*/ 586 h 1407"/>
              <a:gd name="T32" fmla="*/ 3280 w 3672"/>
              <a:gd name="T33" fmla="*/ 699 h 1407"/>
              <a:gd name="T34" fmla="*/ 3280 w 3672"/>
              <a:gd name="T35" fmla="*/ 699 h 1407"/>
              <a:gd name="T36" fmla="*/ 1726 w 3672"/>
              <a:gd name="T37" fmla="*/ 441 h 1407"/>
              <a:gd name="T38" fmla="*/ 1726 w 3672"/>
              <a:gd name="T39" fmla="*/ 441 h 1407"/>
              <a:gd name="T40" fmla="*/ 926 w 3672"/>
              <a:gd name="T41" fmla="*/ 815 h 1407"/>
              <a:gd name="T42" fmla="*/ 794 w 3672"/>
              <a:gd name="T43" fmla="*/ 793 h 1407"/>
              <a:gd name="T44" fmla="*/ 944 w 3672"/>
              <a:gd name="T45" fmla="*/ 807 h 1407"/>
              <a:gd name="T46" fmla="*/ 2720 w 3672"/>
              <a:gd name="T47" fmla="*/ 969 h 1407"/>
              <a:gd name="T48" fmla="*/ 2720 w 3672"/>
              <a:gd name="T49" fmla="*/ 969 h 1407"/>
              <a:gd name="T50" fmla="*/ 2460 w 3672"/>
              <a:gd name="T51" fmla="*/ 1070 h 1407"/>
              <a:gd name="T52" fmla="*/ 2460 w 3672"/>
              <a:gd name="T53" fmla="*/ 1070 h 1407"/>
              <a:gd name="T54" fmla="*/ 926 w 3672"/>
              <a:gd name="T55" fmla="*/ 815 h 1407"/>
              <a:gd name="T56" fmla="*/ 91 w 3672"/>
              <a:gd name="T57" fmla="*/ 1206 h 1407"/>
              <a:gd name="T58" fmla="*/ 0 w 3672"/>
              <a:gd name="T59" fmla="*/ 1190 h 1407"/>
              <a:gd name="T60" fmla="*/ 103 w 3672"/>
              <a:gd name="T61" fmla="*/ 1200 h 1407"/>
              <a:gd name="T62" fmla="*/ 1597 w 3672"/>
              <a:gd name="T63" fmla="*/ 1337 h 1407"/>
              <a:gd name="T64" fmla="*/ 1297 w 3672"/>
              <a:gd name="T65" fmla="*/ 1406 h 1407"/>
              <a:gd name="T66" fmla="*/ 91 w 3672"/>
              <a:gd name="T67" fmla="*/ 120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72" h="1407">
                <a:moveTo>
                  <a:pt x="2590" y="38"/>
                </a:moveTo>
                <a:lnTo>
                  <a:pt x="2363" y="0"/>
                </a:lnTo>
                <a:lnTo>
                  <a:pt x="2621" y="24"/>
                </a:lnTo>
                <a:lnTo>
                  <a:pt x="2621" y="24"/>
                </a:lnTo>
                <a:lnTo>
                  <a:pt x="3647" y="117"/>
                </a:lnTo>
                <a:lnTo>
                  <a:pt x="3647" y="117"/>
                </a:lnTo>
                <a:cubicBezTo>
                  <a:pt x="3662" y="148"/>
                  <a:pt x="3670" y="182"/>
                  <a:pt x="3671" y="218"/>
                </a:cubicBezTo>
                <a:lnTo>
                  <a:pt x="3671" y="218"/>
                </a:lnTo>
                <a:lnTo>
                  <a:pt x="2591" y="38"/>
                </a:lnTo>
                <a:lnTo>
                  <a:pt x="2590" y="38"/>
                </a:lnTo>
                <a:close/>
                <a:moveTo>
                  <a:pt x="1726" y="441"/>
                </a:moveTo>
                <a:lnTo>
                  <a:pt x="1567" y="415"/>
                </a:lnTo>
                <a:lnTo>
                  <a:pt x="1748" y="431"/>
                </a:lnTo>
                <a:lnTo>
                  <a:pt x="1748" y="431"/>
                </a:lnTo>
                <a:lnTo>
                  <a:pt x="3437" y="586"/>
                </a:lnTo>
                <a:lnTo>
                  <a:pt x="3437" y="586"/>
                </a:lnTo>
                <a:cubicBezTo>
                  <a:pt x="3392" y="622"/>
                  <a:pt x="3340" y="661"/>
                  <a:pt x="3280" y="699"/>
                </a:cubicBezTo>
                <a:lnTo>
                  <a:pt x="3280" y="699"/>
                </a:lnTo>
                <a:lnTo>
                  <a:pt x="1726" y="441"/>
                </a:lnTo>
                <a:lnTo>
                  <a:pt x="1726" y="441"/>
                </a:lnTo>
                <a:close/>
                <a:moveTo>
                  <a:pt x="926" y="815"/>
                </a:moveTo>
                <a:lnTo>
                  <a:pt x="794" y="793"/>
                </a:lnTo>
                <a:lnTo>
                  <a:pt x="944" y="807"/>
                </a:lnTo>
                <a:lnTo>
                  <a:pt x="2720" y="969"/>
                </a:lnTo>
                <a:lnTo>
                  <a:pt x="2720" y="969"/>
                </a:lnTo>
                <a:cubicBezTo>
                  <a:pt x="2641" y="1001"/>
                  <a:pt x="2554" y="1035"/>
                  <a:pt x="2460" y="1070"/>
                </a:cubicBezTo>
                <a:lnTo>
                  <a:pt x="2460" y="1070"/>
                </a:lnTo>
                <a:lnTo>
                  <a:pt x="926" y="815"/>
                </a:lnTo>
                <a:close/>
                <a:moveTo>
                  <a:pt x="91" y="1206"/>
                </a:moveTo>
                <a:lnTo>
                  <a:pt x="0" y="1190"/>
                </a:lnTo>
                <a:lnTo>
                  <a:pt x="103" y="1200"/>
                </a:lnTo>
                <a:lnTo>
                  <a:pt x="1597" y="1337"/>
                </a:lnTo>
                <a:lnTo>
                  <a:pt x="1297" y="1406"/>
                </a:lnTo>
                <a:lnTo>
                  <a:pt x="91" y="120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73E09D-E59E-FC47-9F2A-83D4CE917323}"/>
              </a:ext>
            </a:extLst>
          </p:cNvPr>
          <p:cNvSpPr/>
          <p:nvPr/>
        </p:nvSpPr>
        <p:spPr>
          <a:xfrm rot="20130930">
            <a:off x="5885967" y="3069757"/>
            <a:ext cx="2858445" cy="180661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9" name="Freeform 160">
            <a:extLst>
              <a:ext uri="{FF2B5EF4-FFF2-40B4-BE49-F238E27FC236}">
                <a16:creationId xmlns:a16="http://schemas.microsoft.com/office/drawing/2014/main" id="{E8B3B7BC-4098-4B5C-A823-5B2C31848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875" y="1335446"/>
            <a:ext cx="689959" cy="300656"/>
          </a:xfrm>
          <a:custGeom>
            <a:avLst/>
            <a:gdLst>
              <a:gd name="T0" fmla="*/ 19828 w 461"/>
              <a:gd name="T1" fmla="*/ 55799 h 400"/>
              <a:gd name="T2" fmla="*/ 19828 w 461"/>
              <a:gd name="T3" fmla="*/ 55799 h 400"/>
              <a:gd name="T4" fmla="*/ 99589 w 461"/>
              <a:gd name="T5" fmla="*/ 47699 h 400"/>
              <a:gd name="T6" fmla="*/ 147806 w 461"/>
              <a:gd name="T7" fmla="*/ 63899 h 400"/>
              <a:gd name="T8" fmla="*/ 199629 w 461"/>
              <a:gd name="T9" fmla="*/ 40049 h 400"/>
              <a:gd name="T10" fmla="*/ 203234 w 461"/>
              <a:gd name="T11" fmla="*/ 23849 h 400"/>
              <a:gd name="T12" fmla="*/ 187462 w 461"/>
              <a:gd name="T13" fmla="*/ 23849 h 400"/>
              <a:gd name="T14" fmla="*/ 107700 w 461"/>
              <a:gd name="T15" fmla="*/ 27899 h 400"/>
              <a:gd name="T16" fmla="*/ 8111 w 461"/>
              <a:gd name="T17" fmla="*/ 40049 h 400"/>
              <a:gd name="T18" fmla="*/ 4056 w 461"/>
              <a:gd name="T19" fmla="*/ 55799 h 400"/>
              <a:gd name="T20" fmla="*/ 19828 w 461"/>
              <a:gd name="T21" fmla="*/ 55799 h 400"/>
              <a:gd name="T22" fmla="*/ 187462 w 461"/>
              <a:gd name="T23" fmla="*/ 80098 h 400"/>
              <a:gd name="T24" fmla="*/ 187462 w 461"/>
              <a:gd name="T25" fmla="*/ 80098 h 400"/>
              <a:gd name="T26" fmla="*/ 107700 w 461"/>
              <a:gd name="T27" fmla="*/ 87748 h 400"/>
              <a:gd name="T28" fmla="*/ 8111 w 461"/>
              <a:gd name="T29" fmla="*/ 95848 h 400"/>
              <a:gd name="T30" fmla="*/ 4056 w 461"/>
              <a:gd name="T31" fmla="*/ 111598 h 400"/>
              <a:gd name="T32" fmla="*/ 19828 w 461"/>
              <a:gd name="T33" fmla="*/ 111598 h 400"/>
              <a:gd name="T34" fmla="*/ 99589 w 461"/>
              <a:gd name="T35" fmla="*/ 107998 h 400"/>
              <a:gd name="T36" fmla="*/ 147806 w 461"/>
              <a:gd name="T37" fmla="*/ 123747 h 400"/>
              <a:gd name="T38" fmla="*/ 199629 w 461"/>
              <a:gd name="T39" fmla="*/ 99898 h 400"/>
              <a:gd name="T40" fmla="*/ 203234 w 461"/>
              <a:gd name="T41" fmla="*/ 84148 h 400"/>
              <a:gd name="T42" fmla="*/ 187462 w 461"/>
              <a:gd name="T43" fmla="*/ 80098 h 400"/>
              <a:gd name="T44" fmla="*/ 187462 w 461"/>
              <a:gd name="T45" fmla="*/ 135897 h 400"/>
              <a:gd name="T46" fmla="*/ 187462 w 461"/>
              <a:gd name="T47" fmla="*/ 135897 h 400"/>
              <a:gd name="T48" fmla="*/ 107700 w 461"/>
              <a:gd name="T49" fmla="*/ 143547 h 400"/>
              <a:gd name="T50" fmla="*/ 8111 w 461"/>
              <a:gd name="T51" fmla="*/ 151647 h 400"/>
              <a:gd name="T52" fmla="*/ 4056 w 461"/>
              <a:gd name="T53" fmla="*/ 167396 h 400"/>
              <a:gd name="T54" fmla="*/ 19828 w 461"/>
              <a:gd name="T55" fmla="*/ 171446 h 400"/>
              <a:gd name="T56" fmla="*/ 99589 w 461"/>
              <a:gd name="T57" fmla="*/ 163346 h 400"/>
              <a:gd name="T58" fmla="*/ 147806 w 461"/>
              <a:gd name="T59" fmla="*/ 179546 h 400"/>
              <a:gd name="T60" fmla="*/ 199629 w 461"/>
              <a:gd name="T61" fmla="*/ 155697 h 400"/>
              <a:gd name="T62" fmla="*/ 203234 w 461"/>
              <a:gd name="T63" fmla="*/ 139497 h 400"/>
              <a:gd name="T64" fmla="*/ 187462 w 461"/>
              <a:gd name="T65" fmla="*/ 135897 h 4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5" name="Freeform 102">
            <a:extLst>
              <a:ext uri="{FF2B5EF4-FFF2-40B4-BE49-F238E27FC236}">
                <a16:creationId xmlns:a16="http://schemas.microsoft.com/office/drawing/2014/main" id="{C591DEAF-C27B-4EBA-BC70-202DFA67178D}"/>
              </a:ext>
            </a:extLst>
          </p:cNvPr>
          <p:cNvSpPr>
            <a:spLocks noEditPoints="1"/>
          </p:cNvSpPr>
          <p:nvPr/>
        </p:nvSpPr>
        <p:spPr bwMode="auto">
          <a:xfrm>
            <a:off x="9838125" y="1071672"/>
            <a:ext cx="469856" cy="492537"/>
          </a:xfrm>
          <a:custGeom>
            <a:avLst/>
            <a:gdLst>
              <a:gd name="T0" fmla="*/ 225 w 315"/>
              <a:gd name="T1" fmla="*/ 101 h 247"/>
              <a:gd name="T2" fmla="*/ 222 w 315"/>
              <a:gd name="T3" fmla="*/ 93 h 247"/>
              <a:gd name="T4" fmla="*/ 214 w 315"/>
              <a:gd name="T5" fmla="*/ 90 h 247"/>
              <a:gd name="T6" fmla="*/ 158 w 315"/>
              <a:gd name="T7" fmla="*/ 99 h 247"/>
              <a:gd name="T8" fmla="*/ 113 w 315"/>
              <a:gd name="T9" fmla="*/ 122 h 247"/>
              <a:gd name="T10" fmla="*/ 71 w 315"/>
              <a:gd name="T11" fmla="*/ 161 h 247"/>
              <a:gd name="T12" fmla="*/ 68 w 315"/>
              <a:gd name="T13" fmla="*/ 169 h 247"/>
              <a:gd name="T14" fmla="*/ 71 w 315"/>
              <a:gd name="T15" fmla="*/ 177 h 247"/>
              <a:gd name="T16" fmla="*/ 79 w 315"/>
              <a:gd name="T17" fmla="*/ 180 h 247"/>
              <a:gd name="T18" fmla="*/ 87 w 315"/>
              <a:gd name="T19" fmla="*/ 177 h 247"/>
              <a:gd name="T20" fmla="*/ 100 w 315"/>
              <a:gd name="T21" fmla="*/ 164 h 247"/>
              <a:gd name="T22" fmla="*/ 112 w 315"/>
              <a:gd name="T23" fmla="*/ 153 h 247"/>
              <a:gd name="T24" fmla="*/ 159 w 315"/>
              <a:gd name="T25" fmla="*/ 122 h 247"/>
              <a:gd name="T26" fmla="*/ 214 w 315"/>
              <a:gd name="T27" fmla="*/ 113 h 247"/>
              <a:gd name="T28" fmla="*/ 222 w 315"/>
              <a:gd name="T29" fmla="*/ 109 h 247"/>
              <a:gd name="T30" fmla="*/ 225 w 315"/>
              <a:gd name="T31" fmla="*/ 101 h 247"/>
              <a:gd name="T32" fmla="*/ 315 w 315"/>
              <a:gd name="T33" fmla="*/ 66 h 247"/>
              <a:gd name="T34" fmla="*/ 312 w 315"/>
              <a:gd name="T35" fmla="*/ 100 h 247"/>
              <a:gd name="T36" fmla="*/ 279 w 315"/>
              <a:gd name="T37" fmla="*/ 168 h 247"/>
              <a:gd name="T38" fmla="*/ 217 w 315"/>
              <a:gd name="T39" fmla="*/ 215 h 247"/>
              <a:gd name="T40" fmla="*/ 140 w 315"/>
              <a:gd name="T41" fmla="*/ 234 h 247"/>
              <a:gd name="T42" fmla="*/ 89 w 315"/>
              <a:gd name="T43" fmla="*/ 225 h 247"/>
              <a:gd name="T44" fmla="*/ 74 w 315"/>
              <a:gd name="T45" fmla="*/ 218 h 247"/>
              <a:gd name="T46" fmla="*/ 57 w 315"/>
              <a:gd name="T47" fmla="*/ 212 h 247"/>
              <a:gd name="T48" fmla="*/ 50 w 315"/>
              <a:gd name="T49" fmla="*/ 217 h 247"/>
              <a:gd name="T50" fmla="*/ 42 w 315"/>
              <a:gd name="T51" fmla="*/ 230 h 247"/>
              <a:gd name="T52" fmla="*/ 33 w 315"/>
              <a:gd name="T53" fmla="*/ 242 h 247"/>
              <a:gd name="T54" fmla="*/ 22 w 315"/>
              <a:gd name="T55" fmla="*/ 247 h 247"/>
              <a:gd name="T56" fmla="*/ 13 w 315"/>
              <a:gd name="T57" fmla="*/ 245 h 247"/>
              <a:gd name="T58" fmla="*/ 8 w 315"/>
              <a:gd name="T59" fmla="*/ 241 h 247"/>
              <a:gd name="T60" fmla="*/ 3 w 315"/>
              <a:gd name="T61" fmla="*/ 234 h 247"/>
              <a:gd name="T62" fmla="*/ 2 w 315"/>
              <a:gd name="T63" fmla="*/ 232 h 247"/>
              <a:gd name="T64" fmla="*/ 1 w 315"/>
              <a:gd name="T65" fmla="*/ 230 h 247"/>
              <a:gd name="T66" fmla="*/ 1 w 315"/>
              <a:gd name="T67" fmla="*/ 229 h 247"/>
              <a:gd name="T68" fmla="*/ 0 w 315"/>
              <a:gd name="T69" fmla="*/ 226 h 247"/>
              <a:gd name="T70" fmla="*/ 6 w 315"/>
              <a:gd name="T71" fmla="*/ 213 h 247"/>
              <a:gd name="T72" fmla="*/ 18 w 315"/>
              <a:gd name="T73" fmla="*/ 202 h 247"/>
              <a:gd name="T74" fmla="*/ 30 w 315"/>
              <a:gd name="T75" fmla="*/ 192 h 247"/>
              <a:gd name="T76" fmla="*/ 35 w 315"/>
              <a:gd name="T77" fmla="*/ 183 h 247"/>
              <a:gd name="T78" fmla="*/ 33 w 315"/>
              <a:gd name="T79" fmla="*/ 177 h 247"/>
              <a:gd name="T80" fmla="*/ 30 w 315"/>
              <a:gd name="T81" fmla="*/ 169 h 247"/>
              <a:gd name="T82" fmla="*/ 28 w 315"/>
              <a:gd name="T83" fmla="*/ 151 h 247"/>
              <a:gd name="T84" fmla="*/ 36 w 315"/>
              <a:gd name="T85" fmla="*/ 112 h 247"/>
              <a:gd name="T86" fmla="*/ 57 w 315"/>
              <a:gd name="T87" fmla="*/ 80 h 247"/>
              <a:gd name="T88" fmla="*/ 87 w 315"/>
              <a:gd name="T89" fmla="*/ 55 h 247"/>
              <a:gd name="T90" fmla="*/ 123 w 315"/>
              <a:gd name="T91" fmla="*/ 39 h 247"/>
              <a:gd name="T92" fmla="*/ 148 w 315"/>
              <a:gd name="T93" fmla="*/ 34 h 247"/>
              <a:gd name="T94" fmla="*/ 180 w 315"/>
              <a:gd name="T95" fmla="*/ 32 h 247"/>
              <a:gd name="T96" fmla="*/ 211 w 315"/>
              <a:gd name="T97" fmla="*/ 31 h 247"/>
              <a:gd name="T98" fmla="*/ 240 w 315"/>
              <a:gd name="T99" fmla="*/ 27 h 247"/>
              <a:gd name="T100" fmla="*/ 260 w 315"/>
              <a:gd name="T101" fmla="*/ 17 h 247"/>
              <a:gd name="T102" fmla="*/ 265 w 315"/>
              <a:gd name="T103" fmla="*/ 12 h 247"/>
              <a:gd name="T104" fmla="*/ 270 w 315"/>
              <a:gd name="T105" fmla="*/ 7 h 247"/>
              <a:gd name="T106" fmla="*/ 275 w 315"/>
              <a:gd name="T107" fmla="*/ 4 h 247"/>
              <a:gd name="T108" fmla="*/ 281 w 315"/>
              <a:gd name="T109" fmla="*/ 1 h 247"/>
              <a:gd name="T110" fmla="*/ 289 w 315"/>
              <a:gd name="T111" fmla="*/ 0 h 247"/>
              <a:gd name="T112" fmla="*/ 301 w 315"/>
              <a:gd name="T113" fmla="*/ 8 h 247"/>
              <a:gd name="T114" fmla="*/ 310 w 315"/>
              <a:gd name="T115" fmla="*/ 28 h 247"/>
              <a:gd name="T116" fmla="*/ 314 w 315"/>
              <a:gd name="T117" fmla="*/ 50 h 247"/>
              <a:gd name="T118" fmla="*/ 315 w 315"/>
              <a:gd name="T119" fmla="*/ 66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5" h="247">
                <a:moveTo>
                  <a:pt x="225" y="101"/>
                </a:moveTo>
                <a:cubicBezTo>
                  <a:pt x="225" y="98"/>
                  <a:pt x="224" y="96"/>
                  <a:pt x="222" y="93"/>
                </a:cubicBezTo>
                <a:cubicBezTo>
                  <a:pt x="220" y="91"/>
                  <a:pt x="217" y="90"/>
                  <a:pt x="214" y="90"/>
                </a:cubicBezTo>
                <a:cubicBezTo>
                  <a:pt x="194" y="90"/>
                  <a:pt x="175" y="93"/>
                  <a:pt x="158" y="99"/>
                </a:cubicBezTo>
                <a:cubicBezTo>
                  <a:pt x="141" y="105"/>
                  <a:pt x="126" y="112"/>
                  <a:pt x="113" y="122"/>
                </a:cubicBezTo>
                <a:cubicBezTo>
                  <a:pt x="99" y="132"/>
                  <a:pt x="86" y="145"/>
                  <a:pt x="71" y="161"/>
                </a:cubicBezTo>
                <a:cubicBezTo>
                  <a:pt x="69" y="163"/>
                  <a:pt x="68" y="166"/>
                  <a:pt x="68" y="169"/>
                </a:cubicBezTo>
                <a:cubicBezTo>
                  <a:pt x="68" y="172"/>
                  <a:pt x="69" y="174"/>
                  <a:pt x="71" y="177"/>
                </a:cubicBezTo>
                <a:cubicBezTo>
                  <a:pt x="73" y="179"/>
                  <a:pt x="76" y="180"/>
                  <a:pt x="79" y="180"/>
                </a:cubicBezTo>
                <a:cubicBezTo>
                  <a:pt x="82" y="180"/>
                  <a:pt x="85" y="179"/>
                  <a:pt x="87" y="177"/>
                </a:cubicBezTo>
                <a:cubicBezTo>
                  <a:pt x="90" y="174"/>
                  <a:pt x="95" y="170"/>
                  <a:pt x="100" y="164"/>
                </a:cubicBezTo>
                <a:cubicBezTo>
                  <a:pt x="106" y="159"/>
                  <a:pt x="109" y="155"/>
                  <a:pt x="112" y="153"/>
                </a:cubicBezTo>
                <a:cubicBezTo>
                  <a:pt x="128" y="138"/>
                  <a:pt x="144" y="128"/>
                  <a:pt x="159" y="122"/>
                </a:cubicBezTo>
                <a:cubicBezTo>
                  <a:pt x="174" y="116"/>
                  <a:pt x="193" y="113"/>
                  <a:pt x="214" y="113"/>
                </a:cubicBezTo>
                <a:cubicBezTo>
                  <a:pt x="217" y="113"/>
                  <a:pt x="220" y="111"/>
                  <a:pt x="222" y="109"/>
                </a:cubicBezTo>
                <a:cubicBezTo>
                  <a:pt x="224" y="107"/>
                  <a:pt x="225" y="104"/>
                  <a:pt x="225" y="101"/>
                </a:cubicBezTo>
                <a:close/>
                <a:moveTo>
                  <a:pt x="315" y="66"/>
                </a:moveTo>
                <a:cubicBezTo>
                  <a:pt x="315" y="78"/>
                  <a:pt x="314" y="89"/>
                  <a:pt x="312" y="100"/>
                </a:cubicBezTo>
                <a:cubicBezTo>
                  <a:pt x="306" y="127"/>
                  <a:pt x="296" y="149"/>
                  <a:pt x="279" y="168"/>
                </a:cubicBezTo>
                <a:cubicBezTo>
                  <a:pt x="263" y="186"/>
                  <a:pt x="242" y="202"/>
                  <a:pt x="217" y="215"/>
                </a:cubicBezTo>
                <a:cubicBezTo>
                  <a:pt x="191" y="227"/>
                  <a:pt x="166" y="234"/>
                  <a:pt x="140" y="234"/>
                </a:cubicBezTo>
                <a:cubicBezTo>
                  <a:pt x="122" y="234"/>
                  <a:pt x="105" y="231"/>
                  <a:pt x="89" y="225"/>
                </a:cubicBezTo>
                <a:cubicBezTo>
                  <a:pt x="88" y="225"/>
                  <a:pt x="82" y="222"/>
                  <a:pt x="74" y="218"/>
                </a:cubicBezTo>
                <a:cubicBezTo>
                  <a:pt x="65" y="214"/>
                  <a:pt x="60" y="212"/>
                  <a:pt x="57" y="212"/>
                </a:cubicBezTo>
                <a:cubicBezTo>
                  <a:pt x="55" y="212"/>
                  <a:pt x="53" y="213"/>
                  <a:pt x="50" y="217"/>
                </a:cubicBezTo>
                <a:cubicBezTo>
                  <a:pt x="47" y="221"/>
                  <a:pt x="45" y="225"/>
                  <a:pt x="42" y="230"/>
                </a:cubicBezTo>
                <a:cubicBezTo>
                  <a:pt x="40" y="234"/>
                  <a:pt x="37" y="238"/>
                  <a:pt x="33" y="242"/>
                </a:cubicBezTo>
                <a:cubicBezTo>
                  <a:pt x="29" y="246"/>
                  <a:pt x="26" y="247"/>
                  <a:pt x="22" y="247"/>
                </a:cubicBezTo>
                <a:cubicBezTo>
                  <a:pt x="19" y="247"/>
                  <a:pt x="16" y="247"/>
                  <a:pt x="13" y="245"/>
                </a:cubicBezTo>
                <a:cubicBezTo>
                  <a:pt x="11" y="244"/>
                  <a:pt x="9" y="243"/>
                  <a:pt x="8" y="241"/>
                </a:cubicBezTo>
                <a:cubicBezTo>
                  <a:pt x="7" y="240"/>
                  <a:pt x="5" y="237"/>
                  <a:pt x="3" y="234"/>
                </a:cubicBezTo>
                <a:cubicBezTo>
                  <a:pt x="3" y="233"/>
                  <a:pt x="3" y="233"/>
                  <a:pt x="2" y="232"/>
                </a:cubicBezTo>
                <a:cubicBezTo>
                  <a:pt x="2" y="231"/>
                  <a:pt x="1" y="231"/>
                  <a:pt x="1" y="230"/>
                </a:cubicBezTo>
                <a:cubicBezTo>
                  <a:pt x="1" y="230"/>
                  <a:pt x="1" y="229"/>
                  <a:pt x="1" y="229"/>
                </a:cubicBezTo>
                <a:cubicBezTo>
                  <a:pt x="1" y="228"/>
                  <a:pt x="0" y="227"/>
                  <a:pt x="0" y="226"/>
                </a:cubicBezTo>
                <a:cubicBezTo>
                  <a:pt x="0" y="222"/>
                  <a:pt x="2" y="218"/>
                  <a:pt x="6" y="213"/>
                </a:cubicBezTo>
                <a:cubicBezTo>
                  <a:pt x="10" y="209"/>
                  <a:pt x="13" y="205"/>
                  <a:pt x="18" y="202"/>
                </a:cubicBezTo>
                <a:cubicBezTo>
                  <a:pt x="22" y="199"/>
                  <a:pt x="26" y="195"/>
                  <a:pt x="30" y="192"/>
                </a:cubicBezTo>
                <a:cubicBezTo>
                  <a:pt x="33" y="189"/>
                  <a:pt x="35" y="186"/>
                  <a:pt x="35" y="183"/>
                </a:cubicBezTo>
                <a:cubicBezTo>
                  <a:pt x="35" y="183"/>
                  <a:pt x="34" y="181"/>
                  <a:pt x="33" y="177"/>
                </a:cubicBezTo>
                <a:cubicBezTo>
                  <a:pt x="31" y="173"/>
                  <a:pt x="30" y="170"/>
                  <a:pt x="30" y="169"/>
                </a:cubicBezTo>
                <a:cubicBezTo>
                  <a:pt x="29" y="163"/>
                  <a:pt x="28" y="157"/>
                  <a:pt x="28" y="151"/>
                </a:cubicBezTo>
                <a:cubicBezTo>
                  <a:pt x="28" y="137"/>
                  <a:pt x="31" y="124"/>
                  <a:pt x="36" y="112"/>
                </a:cubicBezTo>
                <a:cubicBezTo>
                  <a:pt x="41" y="100"/>
                  <a:pt x="48" y="89"/>
                  <a:pt x="57" y="80"/>
                </a:cubicBezTo>
                <a:cubicBezTo>
                  <a:pt x="66" y="70"/>
                  <a:pt x="76" y="62"/>
                  <a:pt x="87" y="55"/>
                </a:cubicBezTo>
                <a:cubicBezTo>
                  <a:pt x="98" y="48"/>
                  <a:pt x="110" y="43"/>
                  <a:pt x="123" y="39"/>
                </a:cubicBezTo>
                <a:cubicBezTo>
                  <a:pt x="129" y="36"/>
                  <a:pt x="138" y="35"/>
                  <a:pt x="148" y="34"/>
                </a:cubicBezTo>
                <a:cubicBezTo>
                  <a:pt x="159" y="33"/>
                  <a:pt x="169" y="33"/>
                  <a:pt x="180" y="32"/>
                </a:cubicBezTo>
                <a:cubicBezTo>
                  <a:pt x="190" y="32"/>
                  <a:pt x="201" y="32"/>
                  <a:pt x="211" y="31"/>
                </a:cubicBezTo>
                <a:cubicBezTo>
                  <a:pt x="221" y="31"/>
                  <a:pt x="231" y="30"/>
                  <a:pt x="240" y="27"/>
                </a:cubicBezTo>
                <a:cubicBezTo>
                  <a:pt x="249" y="25"/>
                  <a:pt x="255" y="22"/>
                  <a:pt x="260" y="17"/>
                </a:cubicBezTo>
                <a:cubicBezTo>
                  <a:pt x="265" y="12"/>
                  <a:pt x="265" y="12"/>
                  <a:pt x="265" y="12"/>
                </a:cubicBezTo>
                <a:cubicBezTo>
                  <a:pt x="270" y="7"/>
                  <a:pt x="270" y="7"/>
                  <a:pt x="270" y="7"/>
                </a:cubicBezTo>
                <a:cubicBezTo>
                  <a:pt x="275" y="4"/>
                  <a:pt x="275" y="4"/>
                  <a:pt x="275" y="4"/>
                </a:cubicBezTo>
                <a:cubicBezTo>
                  <a:pt x="281" y="1"/>
                  <a:pt x="281" y="1"/>
                  <a:pt x="281" y="1"/>
                </a:cubicBezTo>
                <a:cubicBezTo>
                  <a:pt x="289" y="0"/>
                  <a:pt x="289" y="0"/>
                  <a:pt x="289" y="0"/>
                </a:cubicBezTo>
                <a:cubicBezTo>
                  <a:pt x="293" y="0"/>
                  <a:pt x="298" y="3"/>
                  <a:pt x="301" y="8"/>
                </a:cubicBezTo>
                <a:cubicBezTo>
                  <a:pt x="305" y="14"/>
                  <a:pt x="308" y="20"/>
                  <a:pt x="310" y="28"/>
                </a:cubicBezTo>
                <a:cubicBezTo>
                  <a:pt x="311" y="36"/>
                  <a:pt x="313" y="43"/>
                  <a:pt x="314" y="50"/>
                </a:cubicBezTo>
                <a:cubicBezTo>
                  <a:pt x="315" y="56"/>
                  <a:pt x="315" y="62"/>
                  <a:pt x="315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911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adult schistosomes in color">
            <a:extLst>
              <a:ext uri="{FF2B5EF4-FFF2-40B4-BE49-F238E27FC236}">
                <a16:creationId xmlns:a16="http://schemas.microsoft.com/office/drawing/2014/main" id="{7B7051BF-538B-4089-A6DD-921006E3A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9"/>
          <a:stretch/>
        </p:blipFill>
        <p:spPr bwMode="auto">
          <a:xfrm rot="3598474">
            <a:off x="8327494" y="1880532"/>
            <a:ext cx="4114245" cy="3055363"/>
          </a:xfrm>
          <a:prstGeom prst="rect">
            <a:avLst/>
          </a:prstGeom>
          <a:noFill/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55D808B-D488-4FFE-B9D5-E50B9776A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38" y="1235581"/>
            <a:ext cx="9238411" cy="54359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 tropical parasitic disease requiring preventive treatment of over </a:t>
            </a:r>
            <a:r>
              <a:rPr lang="en-US" b="1" dirty="0"/>
              <a:t>251</a:t>
            </a:r>
            <a:r>
              <a:rPr lang="en-US" dirty="0"/>
              <a:t> million people worldwide.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Second only to Malaria in terms of devastation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Affects 1.6million people along the Volta Lake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Two (2) major forms of schistosomiasis – </a:t>
            </a:r>
            <a:r>
              <a:rPr lang="en-US" b="1" dirty="0"/>
              <a:t>intestinal</a:t>
            </a:r>
            <a:r>
              <a:rPr lang="en-US" dirty="0"/>
              <a:t> and </a:t>
            </a:r>
            <a:r>
              <a:rPr lang="en-US" b="1" dirty="0"/>
              <a:t>urogenital (Urinary)</a:t>
            </a:r>
            <a:r>
              <a:rPr lang="en-US" dirty="0"/>
              <a:t> – caused by 5 main species of blood fluke (worms).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Praziquantel</a:t>
            </a:r>
            <a:r>
              <a:rPr lang="en-US" dirty="0"/>
              <a:t> 600mg Tablets used for treatment at 40mg per 1Kg bodyweight or per WHO dose pole measurements. 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2D6539B-1607-415D-9288-7AFF46C822E9}"/>
              </a:ext>
            </a:extLst>
          </p:cNvPr>
          <p:cNvSpPr txBox="1">
            <a:spLocks/>
          </p:cNvSpPr>
          <p:nvPr/>
        </p:nvSpPr>
        <p:spPr>
          <a:xfrm>
            <a:off x="270551" y="186431"/>
            <a:ext cx="8539153" cy="676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SCHISTOSOMIASIS? (BILHARZIA)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Freeform 135">
            <a:extLst>
              <a:ext uri="{FF2B5EF4-FFF2-40B4-BE49-F238E27FC236}">
                <a16:creationId xmlns:a16="http://schemas.microsoft.com/office/drawing/2014/main" id="{6566A1AF-2FC3-B3C3-7CED-83194BA116AE}"/>
              </a:ext>
            </a:extLst>
          </p:cNvPr>
          <p:cNvSpPr>
            <a:spLocks noEditPoints="1"/>
          </p:cNvSpPr>
          <p:nvPr/>
        </p:nvSpPr>
        <p:spPr bwMode="auto">
          <a:xfrm>
            <a:off x="6591229" y="1632155"/>
            <a:ext cx="576313" cy="469490"/>
          </a:xfrm>
          <a:custGeom>
            <a:avLst/>
            <a:gdLst>
              <a:gd name="T0" fmla="*/ 13 w 73"/>
              <a:gd name="T1" fmla="*/ 39 h 68"/>
              <a:gd name="T2" fmla="*/ 8 w 73"/>
              <a:gd name="T3" fmla="*/ 39 h 68"/>
              <a:gd name="T4" fmla="*/ 0 w 73"/>
              <a:gd name="T5" fmla="*/ 33 h 68"/>
              <a:gd name="T6" fmla="*/ 5 w 73"/>
              <a:gd name="T7" fmla="*/ 19 h 68"/>
              <a:gd name="T8" fmla="*/ 15 w 73"/>
              <a:gd name="T9" fmla="*/ 22 h 68"/>
              <a:gd name="T10" fmla="*/ 20 w 73"/>
              <a:gd name="T11" fmla="*/ 21 h 68"/>
              <a:gd name="T12" fmla="*/ 20 w 73"/>
              <a:gd name="T13" fmla="*/ 24 h 68"/>
              <a:gd name="T14" fmla="*/ 23 w 73"/>
              <a:gd name="T15" fmla="*/ 34 h 68"/>
              <a:gd name="T16" fmla="*/ 13 w 73"/>
              <a:gd name="T17" fmla="*/ 39 h 68"/>
              <a:gd name="T18" fmla="*/ 15 w 73"/>
              <a:gd name="T19" fmla="*/ 19 h 68"/>
              <a:gd name="T20" fmla="*/ 5 w 73"/>
              <a:gd name="T21" fmla="*/ 9 h 68"/>
              <a:gd name="T22" fmla="*/ 15 w 73"/>
              <a:gd name="T23" fmla="*/ 0 h 68"/>
              <a:gd name="T24" fmla="*/ 25 w 73"/>
              <a:gd name="T25" fmla="*/ 9 h 68"/>
              <a:gd name="T26" fmla="*/ 15 w 73"/>
              <a:gd name="T27" fmla="*/ 19 h 68"/>
              <a:gd name="T28" fmla="*/ 53 w 73"/>
              <a:gd name="T29" fmla="*/ 68 h 68"/>
              <a:gd name="T30" fmla="*/ 20 w 73"/>
              <a:gd name="T31" fmla="*/ 68 h 68"/>
              <a:gd name="T32" fmla="*/ 10 w 73"/>
              <a:gd name="T33" fmla="*/ 58 h 68"/>
              <a:gd name="T34" fmla="*/ 23 w 73"/>
              <a:gd name="T35" fmla="*/ 36 h 68"/>
              <a:gd name="T36" fmla="*/ 37 w 73"/>
              <a:gd name="T37" fmla="*/ 41 h 68"/>
              <a:gd name="T38" fmla="*/ 50 w 73"/>
              <a:gd name="T39" fmla="*/ 36 h 68"/>
              <a:gd name="T40" fmla="*/ 64 w 73"/>
              <a:gd name="T41" fmla="*/ 58 h 68"/>
              <a:gd name="T42" fmla="*/ 53 w 73"/>
              <a:gd name="T43" fmla="*/ 68 h 68"/>
              <a:gd name="T44" fmla="*/ 37 w 73"/>
              <a:gd name="T45" fmla="*/ 39 h 68"/>
              <a:gd name="T46" fmla="*/ 22 w 73"/>
              <a:gd name="T47" fmla="*/ 24 h 68"/>
              <a:gd name="T48" fmla="*/ 37 w 73"/>
              <a:gd name="T49" fmla="*/ 9 h 68"/>
              <a:gd name="T50" fmla="*/ 51 w 73"/>
              <a:gd name="T51" fmla="*/ 24 h 68"/>
              <a:gd name="T52" fmla="*/ 37 w 73"/>
              <a:gd name="T53" fmla="*/ 39 h 68"/>
              <a:gd name="T54" fmla="*/ 59 w 73"/>
              <a:gd name="T55" fmla="*/ 19 h 68"/>
              <a:gd name="T56" fmla="*/ 49 w 73"/>
              <a:gd name="T57" fmla="*/ 9 h 68"/>
              <a:gd name="T58" fmla="*/ 59 w 73"/>
              <a:gd name="T59" fmla="*/ 0 h 68"/>
              <a:gd name="T60" fmla="*/ 68 w 73"/>
              <a:gd name="T61" fmla="*/ 9 h 68"/>
              <a:gd name="T62" fmla="*/ 59 w 73"/>
              <a:gd name="T63" fmla="*/ 19 h 68"/>
              <a:gd name="T64" fmla="*/ 66 w 73"/>
              <a:gd name="T65" fmla="*/ 39 h 68"/>
              <a:gd name="T66" fmla="*/ 61 w 73"/>
              <a:gd name="T67" fmla="*/ 39 h 68"/>
              <a:gd name="T68" fmla="*/ 51 w 73"/>
              <a:gd name="T69" fmla="*/ 34 h 68"/>
              <a:gd name="T70" fmla="*/ 54 w 73"/>
              <a:gd name="T71" fmla="*/ 24 h 68"/>
              <a:gd name="T72" fmla="*/ 54 w 73"/>
              <a:gd name="T73" fmla="*/ 21 h 68"/>
              <a:gd name="T74" fmla="*/ 59 w 73"/>
              <a:gd name="T75" fmla="*/ 22 h 68"/>
              <a:gd name="T76" fmla="*/ 69 w 73"/>
              <a:gd name="T77" fmla="*/ 19 h 68"/>
              <a:gd name="T78" fmla="*/ 73 w 73"/>
              <a:gd name="T79" fmla="*/ 33 h 68"/>
              <a:gd name="T80" fmla="*/ 66 w 73"/>
              <a:gd name="T81" fmla="*/ 39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494">
            <a:extLst>
              <a:ext uri="{FF2B5EF4-FFF2-40B4-BE49-F238E27FC236}">
                <a16:creationId xmlns:a16="http://schemas.microsoft.com/office/drawing/2014/main" id="{371CC7E4-E310-A5CD-5D26-0D6611F9F799}"/>
              </a:ext>
            </a:extLst>
          </p:cNvPr>
          <p:cNvSpPr>
            <a:spLocks noEditPoints="1"/>
          </p:cNvSpPr>
          <p:nvPr/>
        </p:nvSpPr>
        <p:spPr bwMode="auto">
          <a:xfrm>
            <a:off x="7154327" y="5953706"/>
            <a:ext cx="878265" cy="291659"/>
          </a:xfrm>
          <a:custGeom>
            <a:avLst/>
            <a:gdLst>
              <a:gd name="T0" fmla="*/ 144 w 176"/>
              <a:gd name="T1" fmla="*/ 0 h 64"/>
              <a:gd name="T2" fmla="*/ 32 w 176"/>
              <a:gd name="T3" fmla="*/ 0 h 64"/>
              <a:gd name="T4" fmla="*/ 0 w 176"/>
              <a:gd name="T5" fmla="*/ 32 h 64"/>
              <a:gd name="T6" fmla="*/ 32 w 176"/>
              <a:gd name="T7" fmla="*/ 64 h 64"/>
              <a:gd name="T8" fmla="*/ 144 w 176"/>
              <a:gd name="T9" fmla="*/ 64 h 64"/>
              <a:gd name="T10" fmla="*/ 176 w 176"/>
              <a:gd name="T11" fmla="*/ 32 h 64"/>
              <a:gd name="T12" fmla="*/ 144 w 176"/>
              <a:gd name="T13" fmla="*/ 0 h 64"/>
              <a:gd name="T14" fmla="*/ 32 w 176"/>
              <a:gd name="T15" fmla="*/ 32 h 64"/>
              <a:gd name="T16" fmla="*/ 24 w 176"/>
              <a:gd name="T17" fmla="*/ 24 h 64"/>
              <a:gd name="T18" fmla="*/ 32 w 176"/>
              <a:gd name="T19" fmla="*/ 16 h 64"/>
              <a:gd name="T20" fmla="*/ 40 w 176"/>
              <a:gd name="T21" fmla="*/ 24 h 64"/>
              <a:gd name="T22" fmla="*/ 32 w 176"/>
              <a:gd name="T23" fmla="*/ 32 h 64"/>
              <a:gd name="T24" fmla="*/ 52 w 176"/>
              <a:gd name="T25" fmla="*/ 40 h 64"/>
              <a:gd name="T26" fmla="*/ 48 w 176"/>
              <a:gd name="T27" fmla="*/ 36 h 64"/>
              <a:gd name="T28" fmla="*/ 52 w 176"/>
              <a:gd name="T29" fmla="*/ 32 h 64"/>
              <a:gd name="T30" fmla="*/ 56 w 176"/>
              <a:gd name="T31" fmla="*/ 36 h 64"/>
              <a:gd name="T32" fmla="*/ 52 w 176"/>
              <a:gd name="T33" fmla="*/ 40 h 64"/>
              <a:gd name="T34" fmla="*/ 144 w 176"/>
              <a:gd name="T35" fmla="*/ 56 h 64"/>
              <a:gd name="T36" fmla="*/ 92 w 176"/>
              <a:gd name="T37" fmla="*/ 56 h 64"/>
              <a:gd name="T38" fmla="*/ 92 w 176"/>
              <a:gd name="T39" fmla="*/ 8 h 64"/>
              <a:gd name="T40" fmla="*/ 144 w 176"/>
              <a:gd name="T41" fmla="*/ 8 h 64"/>
              <a:gd name="T42" fmla="*/ 168 w 176"/>
              <a:gd name="T43" fmla="*/ 32 h 64"/>
              <a:gd name="T44" fmla="*/ 144 w 176"/>
              <a:gd name="T45" fmla="*/ 5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64">
                <a:moveTo>
                  <a:pt x="1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62" y="64"/>
                  <a:pt x="176" y="50"/>
                  <a:pt x="176" y="32"/>
                </a:cubicBezTo>
                <a:cubicBezTo>
                  <a:pt x="176" y="14"/>
                  <a:pt x="162" y="0"/>
                  <a:pt x="144" y="0"/>
                </a:cubicBezTo>
                <a:moveTo>
                  <a:pt x="32" y="32"/>
                </a:moveTo>
                <a:cubicBezTo>
                  <a:pt x="28" y="32"/>
                  <a:pt x="24" y="28"/>
                  <a:pt x="24" y="24"/>
                </a:cubicBezTo>
                <a:cubicBezTo>
                  <a:pt x="24" y="20"/>
                  <a:pt x="28" y="16"/>
                  <a:pt x="32" y="16"/>
                </a:cubicBezTo>
                <a:cubicBezTo>
                  <a:pt x="36" y="16"/>
                  <a:pt x="40" y="20"/>
                  <a:pt x="40" y="24"/>
                </a:cubicBezTo>
                <a:cubicBezTo>
                  <a:pt x="40" y="28"/>
                  <a:pt x="36" y="32"/>
                  <a:pt x="32" y="32"/>
                </a:cubicBezTo>
                <a:moveTo>
                  <a:pt x="52" y="40"/>
                </a:moveTo>
                <a:cubicBezTo>
                  <a:pt x="50" y="40"/>
                  <a:pt x="48" y="38"/>
                  <a:pt x="48" y="36"/>
                </a:cubicBezTo>
                <a:cubicBezTo>
                  <a:pt x="48" y="34"/>
                  <a:pt x="50" y="32"/>
                  <a:pt x="52" y="32"/>
                </a:cubicBezTo>
                <a:cubicBezTo>
                  <a:pt x="54" y="32"/>
                  <a:pt x="56" y="34"/>
                  <a:pt x="56" y="36"/>
                </a:cubicBezTo>
                <a:cubicBezTo>
                  <a:pt x="56" y="38"/>
                  <a:pt x="54" y="40"/>
                  <a:pt x="52" y="40"/>
                </a:cubicBezTo>
                <a:moveTo>
                  <a:pt x="144" y="56"/>
                </a:moveTo>
                <a:cubicBezTo>
                  <a:pt x="92" y="56"/>
                  <a:pt x="92" y="56"/>
                  <a:pt x="92" y="56"/>
                </a:cubicBezTo>
                <a:cubicBezTo>
                  <a:pt x="92" y="8"/>
                  <a:pt x="92" y="8"/>
                  <a:pt x="92" y="8"/>
                </a:cubicBezTo>
                <a:cubicBezTo>
                  <a:pt x="144" y="8"/>
                  <a:pt x="144" y="8"/>
                  <a:pt x="144" y="8"/>
                </a:cubicBezTo>
                <a:cubicBezTo>
                  <a:pt x="157" y="8"/>
                  <a:pt x="168" y="19"/>
                  <a:pt x="168" y="32"/>
                </a:cubicBezTo>
                <a:cubicBezTo>
                  <a:pt x="168" y="45"/>
                  <a:pt x="157" y="56"/>
                  <a:pt x="144" y="56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72A2AB-BFD5-F5F6-060C-C30EBB21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301317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7723-155A-0011-6666-723AF46D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2650"/>
            <a:ext cx="8911687" cy="446084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Cycle of Schistosomiasis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(Animation)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C2D4D-2898-0F6C-FEFF-78EC1863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pic>
        <p:nvPicPr>
          <p:cNvPr id="5" name="Schistosomiasis Life Cycle Education">
            <a:hlinkClick r:id="" action="ppaction://media"/>
            <a:extLst>
              <a:ext uri="{FF2B5EF4-FFF2-40B4-BE49-F238E27FC236}">
                <a16:creationId xmlns:a16="http://schemas.microsoft.com/office/drawing/2014/main" id="{CFF1C35D-AE0C-B2A7-2F0E-967933FB6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195" y="488734"/>
            <a:ext cx="9204191" cy="59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1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BA14-0B42-EB5A-3D19-75290549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Schistosomiasis Management Project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0D05260C-1F53-07BE-015E-8FD9C9888DDF}"/>
              </a:ext>
            </a:extLst>
          </p:cNvPr>
          <p:cNvSpPr/>
          <p:nvPr/>
        </p:nvSpPr>
        <p:spPr>
          <a:xfrm>
            <a:off x="388431" y="1396694"/>
            <a:ext cx="2093564" cy="4725335"/>
          </a:xfrm>
          <a:custGeom>
            <a:avLst/>
            <a:gdLst>
              <a:gd name="connsiteX0" fmla="*/ 0 w 4613275"/>
              <a:gd name="connsiteY0" fmla="*/ 0 h 9226550"/>
              <a:gd name="connsiteX1" fmla="*/ 4613275 w 4613275"/>
              <a:gd name="connsiteY1" fmla="*/ 4613275 h 9226550"/>
              <a:gd name="connsiteX2" fmla="*/ 0 w 4613275"/>
              <a:gd name="connsiteY2" fmla="*/ 9226550 h 9226550"/>
              <a:gd name="connsiteX3" fmla="*/ 0 w 4613275"/>
              <a:gd name="connsiteY3" fmla="*/ 8926779 h 9226550"/>
              <a:gd name="connsiteX4" fmla="*/ 4313504 w 4613275"/>
              <a:gd name="connsiteY4" fmla="*/ 4613275 h 9226550"/>
              <a:gd name="connsiteX5" fmla="*/ 0 w 4613275"/>
              <a:gd name="connsiteY5" fmla="*/ 299771 h 92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3275" h="9226550">
                <a:moveTo>
                  <a:pt x="0" y="0"/>
                </a:moveTo>
                <a:cubicBezTo>
                  <a:pt x="2547841" y="0"/>
                  <a:pt x="4613275" y="2065434"/>
                  <a:pt x="4613275" y="4613275"/>
                </a:cubicBezTo>
                <a:cubicBezTo>
                  <a:pt x="4613275" y="7161116"/>
                  <a:pt x="2547841" y="9226550"/>
                  <a:pt x="0" y="9226550"/>
                </a:cubicBezTo>
                <a:lnTo>
                  <a:pt x="0" y="8926779"/>
                </a:lnTo>
                <a:cubicBezTo>
                  <a:pt x="2382282" y="8926779"/>
                  <a:pt x="4313504" y="6995557"/>
                  <a:pt x="4313504" y="4613275"/>
                </a:cubicBezTo>
                <a:cubicBezTo>
                  <a:pt x="4313504" y="2230993"/>
                  <a:pt x="2382282" y="299771"/>
                  <a:pt x="0" y="299771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35D3B808-9460-F71F-4B5B-67DA05C5B8DA}"/>
              </a:ext>
            </a:extLst>
          </p:cNvPr>
          <p:cNvSpPr/>
          <p:nvPr/>
        </p:nvSpPr>
        <p:spPr>
          <a:xfrm>
            <a:off x="1390617" y="1183551"/>
            <a:ext cx="3722861" cy="5726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Lato Light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11F0E8-F161-ED02-2FF9-3547D5348148}"/>
              </a:ext>
            </a:extLst>
          </p:cNvPr>
          <p:cNvSpPr txBox="1"/>
          <p:nvPr/>
        </p:nvSpPr>
        <p:spPr>
          <a:xfrm>
            <a:off x="2081440" y="1469819"/>
            <a:ext cx="363607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</a:rPr>
              <a:t>Mass Drug Administration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3C19A7D9-29A5-12B7-A993-56F13A0F5D81}"/>
              </a:ext>
            </a:extLst>
          </p:cNvPr>
          <p:cNvSpPr/>
          <p:nvPr/>
        </p:nvSpPr>
        <p:spPr>
          <a:xfrm>
            <a:off x="1762899" y="5346846"/>
            <a:ext cx="3584956" cy="6342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36398-5AB5-0866-23AF-F3D192F4F688}"/>
              </a:ext>
            </a:extLst>
          </p:cNvPr>
          <p:cNvSpPr txBox="1"/>
          <p:nvPr/>
        </p:nvSpPr>
        <p:spPr>
          <a:xfrm>
            <a:off x="1719004" y="5423227"/>
            <a:ext cx="558614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rgbClr val="FF610F"/>
                </a:solidFill>
                <a:latin typeface="Aptos" panose="020B0004020202020204" pitchFamily="34" charset="0"/>
              </a:rPr>
              <a:t>Health Education &amp; Awareness Creation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62E71678-07BC-55EC-B1EE-DF424D814500}"/>
              </a:ext>
            </a:extLst>
          </p:cNvPr>
          <p:cNvSpPr/>
          <p:nvPr/>
        </p:nvSpPr>
        <p:spPr>
          <a:xfrm>
            <a:off x="2374395" y="4196059"/>
            <a:ext cx="3228051" cy="6450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D3B74-A360-168A-F0B5-C82649CFE289}"/>
              </a:ext>
            </a:extLst>
          </p:cNvPr>
          <p:cNvSpPr txBox="1"/>
          <p:nvPr/>
        </p:nvSpPr>
        <p:spPr>
          <a:xfrm>
            <a:off x="2341825" y="4318531"/>
            <a:ext cx="477240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rgbClr val="00B0F0"/>
                </a:solidFill>
                <a:latin typeface="Aptos" panose="020B0004020202020204" pitchFamily="34" charset="0"/>
              </a:rPr>
              <a:t>Reducing contact with infested water</a:t>
            </a:r>
            <a:endParaRPr lang="en-US" sz="2000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E531C0AF-BBB8-F601-0451-8B57E7C2DFF6}"/>
              </a:ext>
            </a:extLst>
          </p:cNvPr>
          <p:cNvSpPr/>
          <p:nvPr/>
        </p:nvSpPr>
        <p:spPr>
          <a:xfrm>
            <a:off x="2391360" y="2394492"/>
            <a:ext cx="3228051" cy="58007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5E7C48-6B18-62E0-A707-401A6FEFBABD}"/>
              </a:ext>
            </a:extLst>
          </p:cNvPr>
          <p:cNvSpPr txBox="1"/>
          <p:nvPr/>
        </p:nvSpPr>
        <p:spPr>
          <a:xfrm>
            <a:off x="2341825" y="2470828"/>
            <a:ext cx="392549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rgbClr val="00B050"/>
                </a:solidFill>
                <a:latin typeface="Aptos" panose="020B0004020202020204" pitchFamily="34" charset="0"/>
              </a:rPr>
              <a:t>Control of Host Snail Population</a:t>
            </a:r>
          </a:p>
        </p:txBody>
      </p:sp>
      <p:sp>
        <p:nvSpPr>
          <p:cNvPr id="21" name="Freeform 160">
            <a:extLst>
              <a:ext uri="{FF2B5EF4-FFF2-40B4-BE49-F238E27FC236}">
                <a16:creationId xmlns:a16="http://schemas.microsoft.com/office/drawing/2014/main" id="{8691601A-5EFB-77D4-2BAA-A881F35BB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298" y="4377443"/>
            <a:ext cx="499812" cy="288512"/>
          </a:xfrm>
          <a:custGeom>
            <a:avLst/>
            <a:gdLst>
              <a:gd name="T0" fmla="*/ 19828 w 461"/>
              <a:gd name="T1" fmla="*/ 55799 h 400"/>
              <a:gd name="T2" fmla="*/ 19828 w 461"/>
              <a:gd name="T3" fmla="*/ 55799 h 400"/>
              <a:gd name="T4" fmla="*/ 99589 w 461"/>
              <a:gd name="T5" fmla="*/ 47699 h 400"/>
              <a:gd name="T6" fmla="*/ 147806 w 461"/>
              <a:gd name="T7" fmla="*/ 63899 h 400"/>
              <a:gd name="T8" fmla="*/ 199629 w 461"/>
              <a:gd name="T9" fmla="*/ 40049 h 400"/>
              <a:gd name="T10" fmla="*/ 203234 w 461"/>
              <a:gd name="T11" fmla="*/ 23849 h 400"/>
              <a:gd name="T12" fmla="*/ 187462 w 461"/>
              <a:gd name="T13" fmla="*/ 23849 h 400"/>
              <a:gd name="T14" fmla="*/ 107700 w 461"/>
              <a:gd name="T15" fmla="*/ 27899 h 400"/>
              <a:gd name="T16" fmla="*/ 8111 w 461"/>
              <a:gd name="T17" fmla="*/ 40049 h 400"/>
              <a:gd name="T18" fmla="*/ 4056 w 461"/>
              <a:gd name="T19" fmla="*/ 55799 h 400"/>
              <a:gd name="T20" fmla="*/ 19828 w 461"/>
              <a:gd name="T21" fmla="*/ 55799 h 400"/>
              <a:gd name="T22" fmla="*/ 187462 w 461"/>
              <a:gd name="T23" fmla="*/ 80098 h 400"/>
              <a:gd name="T24" fmla="*/ 187462 w 461"/>
              <a:gd name="T25" fmla="*/ 80098 h 400"/>
              <a:gd name="T26" fmla="*/ 107700 w 461"/>
              <a:gd name="T27" fmla="*/ 87748 h 400"/>
              <a:gd name="T28" fmla="*/ 8111 w 461"/>
              <a:gd name="T29" fmla="*/ 95848 h 400"/>
              <a:gd name="T30" fmla="*/ 4056 w 461"/>
              <a:gd name="T31" fmla="*/ 111598 h 400"/>
              <a:gd name="T32" fmla="*/ 19828 w 461"/>
              <a:gd name="T33" fmla="*/ 111598 h 400"/>
              <a:gd name="T34" fmla="*/ 99589 w 461"/>
              <a:gd name="T35" fmla="*/ 107998 h 400"/>
              <a:gd name="T36" fmla="*/ 147806 w 461"/>
              <a:gd name="T37" fmla="*/ 123747 h 400"/>
              <a:gd name="T38" fmla="*/ 199629 w 461"/>
              <a:gd name="T39" fmla="*/ 99898 h 400"/>
              <a:gd name="T40" fmla="*/ 203234 w 461"/>
              <a:gd name="T41" fmla="*/ 84148 h 400"/>
              <a:gd name="T42" fmla="*/ 187462 w 461"/>
              <a:gd name="T43" fmla="*/ 80098 h 400"/>
              <a:gd name="T44" fmla="*/ 187462 w 461"/>
              <a:gd name="T45" fmla="*/ 135897 h 400"/>
              <a:gd name="T46" fmla="*/ 187462 w 461"/>
              <a:gd name="T47" fmla="*/ 135897 h 400"/>
              <a:gd name="T48" fmla="*/ 107700 w 461"/>
              <a:gd name="T49" fmla="*/ 143547 h 400"/>
              <a:gd name="T50" fmla="*/ 8111 w 461"/>
              <a:gd name="T51" fmla="*/ 151647 h 400"/>
              <a:gd name="T52" fmla="*/ 4056 w 461"/>
              <a:gd name="T53" fmla="*/ 167396 h 400"/>
              <a:gd name="T54" fmla="*/ 19828 w 461"/>
              <a:gd name="T55" fmla="*/ 171446 h 400"/>
              <a:gd name="T56" fmla="*/ 99589 w 461"/>
              <a:gd name="T57" fmla="*/ 163346 h 400"/>
              <a:gd name="T58" fmla="*/ 147806 w 461"/>
              <a:gd name="T59" fmla="*/ 179546 h 400"/>
              <a:gd name="T60" fmla="*/ 199629 w 461"/>
              <a:gd name="T61" fmla="*/ 155697 h 400"/>
              <a:gd name="T62" fmla="*/ 203234 w 461"/>
              <a:gd name="T63" fmla="*/ 139497 h 400"/>
              <a:gd name="T64" fmla="*/ 187462 w 461"/>
              <a:gd name="T65" fmla="*/ 135897 h 4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rgbClr val="007AA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2" name="Freeform 179">
            <a:extLst>
              <a:ext uri="{FF2B5EF4-FFF2-40B4-BE49-F238E27FC236}">
                <a16:creationId xmlns:a16="http://schemas.microsoft.com/office/drawing/2014/main" id="{C66352BD-0F93-F9D0-A24A-375F03D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450" y="5420628"/>
            <a:ext cx="382570" cy="356016"/>
          </a:xfrm>
          <a:custGeom>
            <a:avLst/>
            <a:gdLst>
              <a:gd name="T0" fmla="*/ 212374 w 634"/>
              <a:gd name="T1" fmla="*/ 0 h 590"/>
              <a:gd name="T2" fmla="*/ 212374 w 634"/>
              <a:gd name="T3" fmla="*/ 0 h 590"/>
              <a:gd name="T4" fmla="*/ 148554 w 634"/>
              <a:gd name="T5" fmla="*/ 42184 h 590"/>
              <a:gd name="T6" fmla="*/ 58412 w 634"/>
              <a:gd name="T7" fmla="*/ 42184 h 590"/>
              <a:gd name="T8" fmla="*/ 0 w 634"/>
              <a:gd name="T9" fmla="*/ 95546 h 590"/>
              <a:gd name="T10" fmla="*/ 42547 w 634"/>
              <a:gd name="T11" fmla="*/ 143139 h 590"/>
              <a:gd name="T12" fmla="*/ 42547 w 634"/>
              <a:gd name="T13" fmla="*/ 201548 h 590"/>
              <a:gd name="T14" fmla="*/ 58412 w 634"/>
              <a:gd name="T15" fmla="*/ 212364 h 590"/>
              <a:gd name="T16" fmla="*/ 79685 w 634"/>
              <a:gd name="T17" fmla="*/ 212364 h 590"/>
              <a:gd name="T18" fmla="*/ 95550 w 634"/>
              <a:gd name="T19" fmla="*/ 201548 h 590"/>
              <a:gd name="T20" fmla="*/ 95550 w 634"/>
              <a:gd name="T21" fmla="*/ 143139 h 590"/>
              <a:gd name="T22" fmla="*/ 148554 w 634"/>
              <a:gd name="T23" fmla="*/ 143139 h 590"/>
              <a:gd name="T24" fmla="*/ 212374 w 634"/>
              <a:gd name="T25" fmla="*/ 185684 h 590"/>
              <a:gd name="T26" fmla="*/ 228239 w 634"/>
              <a:gd name="T27" fmla="*/ 169819 h 590"/>
              <a:gd name="T28" fmla="*/ 228239 w 634"/>
              <a:gd name="T29" fmla="*/ 15864 h 590"/>
              <a:gd name="T30" fmla="*/ 212374 w 634"/>
              <a:gd name="T31" fmla="*/ 0 h 590"/>
              <a:gd name="T32" fmla="*/ 79685 w 634"/>
              <a:gd name="T33" fmla="*/ 191092 h 590"/>
              <a:gd name="T34" fmla="*/ 79685 w 634"/>
              <a:gd name="T35" fmla="*/ 191092 h 590"/>
              <a:gd name="T36" fmla="*/ 74638 w 634"/>
              <a:gd name="T37" fmla="*/ 201548 h 590"/>
              <a:gd name="T38" fmla="*/ 63821 w 634"/>
              <a:gd name="T39" fmla="*/ 201548 h 590"/>
              <a:gd name="T40" fmla="*/ 58412 w 634"/>
              <a:gd name="T41" fmla="*/ 191092 h 590"/>
              <a:gd name="T42" fmla="*/ 58412 w 634"/>
              <a:gd name="T43" fmla="*/ 143139 h 590"/>
              <a:gd name="T44" fmla="*/ 79685 w 634"/>
              <a:gd name="T45" fmla="*/ 143139 h 590"/>
              <a:gd name="T46" fmla="*/ 79685 w 634"/>
              <a:gd name="T47" fmla="*/ 191092 h 590"/>
              <a:gd name="T48" fmla="*/ 116824 w 634"/>
              <a:gd name="T49" fmla="*/ 127274 h 590"/>
              <a:gd name="T50" fmla="*/ 116824 w 634"/>
              <a:gd name="T51" fmla="*/ 127274 h 590"/>
              <a:gd name="T52" fmla="*/ 58412 w 634"/>
              <a:gd name="T53" fmla="*/ 127274 h 590"/>
              <a:gd name="T54" fmla="*/ 15865 w 634"/>
              <a:gd name="T55" fmla="*/ 95546 h 590"/>
              <a:gd name="T56" fmla="*/ 58412 w 634"/>
              <a:gd name="T57" fmla="*/ 58409 h 590"/>
              <a:gd name="T58" fmla="*/ 116824 w 634"/>
              <a:gd name="T59" fmla="*/ 58409 h 590"/>
              <a:gd name="T60" fmla="*/ 116824 w 634"/>
              <a:gd name="T61" fmla="*/ 127274 h 590"/>
              <a:gd name="T62" fmla="*/ 148554 w 634"/>
              <a:gd name="T63" fmla="*/ 127274 h 590"/>
              <a:gd name="T64" fmla="*/ 148554 w 634"/>
              <a:gd name="T65" fmla="*/ 127274 h 590"/>
              <a:gd name="T66" fmla="*/ 127641 w 634"/>
              <a:gd name="T67" fmla="*/ 127274 h 590"/>
              <a:gd name="T68" fmla="*/ 127641 w 634"/>
              <a:gd name="T69" fmla="*/ 58409 h 590"/>
              <a:gd name="T70" fmla="*/ 148554 w 634"/>
              <a:gd name="T71" fmla="*/ 58409 h 590"/>
              <a:gd name="T72" fmla="*/ 148554 w 634"/>
              <a:gd name="T73" fmla="*/ 127274 h 590"/>
              <a:gd name="T74" fmla="*/ 212374 w 634"/>
              <a:gd name="T75" fmla="*/ 169819 h 590"/>
              <a:gd name="T76" fmla="*/ 212374 w 634"/>
              <a:gd name="T77" fmla="*/ 169819 h 590"/>
              <a:gd name="T78" fmla="*/ 164779 w 634"/>
              <a:gd name="T79" fmla="*/ 138091 h 590"/>
              <a:gd name="T80" fmla="*/ 164779 w 634"/>
              <a:gd name="T81" fmla="*/ 53001 h 590"/>
              <a:gd name="T82" fmla="*/ 212374 w 634"/>
              <a:gd name="T83" fmla="*/ 15864 h 590"/>
              <a:gd name="T84" fmla="*/ 212374 w 634"/>
              <a:gd name="T85" fmla="*/ 169819 h 5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34" h="590">
                <a:moveTo>
                  <a:pt x="589" y="0"/>
                </a:moveTo>
                <a:lnTo>
                  <a:pt x="589" y="0"/>
                </a:lnTo>
                <a:cubicBezTo>
                  <a:pt x="412" y="117"/>
                  <a:pt x="412" y="117"/>
                  <a:pt x="412" y="117"/>
                </a:cubicBezTo>
                <a:cubicBezTo>
                  <a:pt x="162" y="117"/>
                  <a:pt x="162" y="117"/>
                  <a:pt x="162" y="117"/>
                </a:cubicBezTo>
                <a:cubicBezTo>
                  <a:pt x="74" y="117"/>
                  <a:pt x="0" y="176"/>
                  <a:pt x="0" y="265"/>
                </a:cubicBezTo>
                <a:cubicBezTo>
                  <a:pt x="0" y="338"/>
                  <a:pt x="59" y="383"/>
                  <a:pt x="118" y="397"/>
                </a:cubicBezTo>
                <a:lnTo>
                  <a:pt x="118" y="559"/>
                </a:lnTo>
                <a:cubicBezTo>
                  <a:pt x="118" y="574"/>
                  <a:pt x="148" y="589"/>
                  <a:pt x="162" y="589"/>
                </a:cubicBezTo>
                <a:cubicBezTo>
                  <a:pt x="221" y="589"/>
                  <a:pt x="221" y="589"/>
                  <a:pt x="221" y="589"/>
                </a:cubicBezTo>
                <a:cubicBezTo>
                  <a:pt x="236" y="589"/>
                  <a:pt x="265" y="574"/>
                  <a:pt x="265" y="559"/>
                </a:cubicBezTo>
                <a:cubicBezTo>
                  <a:pt x="265" y="397"/>
                  <a:pt x="265" y="397"/>
                  <a:pt x="265" y="397"/>
                </a:cubicBezTo>
                <a:cubicBezTo>
                  <a:pt x="412" y="397"/>
                  <a:pt x="412" y="397"/>
                  <a:pt x="412" y="397"/>
                </a:cubicBezTo>
                <a:cubicBezTo>
                  <a:pt x="589" y="515"/>
                  <a:pt x="589" y="515"/>
                  <a:pt x="589" y="515"/>
                </a:cubicBezTo>
                <a:cubicBezTo>
                  <a:pt x="619" y="515"/>
                  <a:pt x="633" y="500"/>
                  <a:pt x="633" y="471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29"/>
                  <a:pt x="619" y="0"/>
                  <a:pt x="589" y="0"/>
                </a:cubicBezTo>
                <a:close/>
                <a:moveTo>
                  <a:pt x="221" y="530"/>
                </a:moveTo>
                <a:lnTo>
                  <a:pt x="221" y="530"/>
                </a:lnTo>
                <a:cubicBezTo>
                  <a:pt x="221" y="545"/>
                  <a:pt x="207" y="559"/>
                  <a:pt x="207" y="559"/>
                </a:cubicBezTo>
                <a:cubicBezTo>
                  <a:pt x="177" y="559"/>
                  <a:pt x="177" y="559"/>
                  <a:pt x="177" y="559"/>
                </a:cubicBezTo>
                <a:cubicBezTo>
                  <a:pt x="177" y="559"/>
                  <a:pt x="162" y="545"/>
                  <a:pt x="162" y="530"/>
                </a:cubicBezTo>
                <a:cubicBezTo>
                  <a:pt x="162" y="397"/>
                  <a:pt x="162" y="397"/>
                  <a:pt x="162" y="397"/>
                </a:cubicBezTo>
                <a:cubicBezTo>
                  <a:pt x="162" y="397"/>
                  <a:pt x="207" y="397"/>
                  <a:pt x="221" y="397"/>
                </a:cubicBezTo>
                <a:lnTo>
                  <a:pt x="221" y="530"/>
                </a:lnTo>
                <a:close/>
                <a:moveTo>
                  <a:pt x="324" y="353"/>
                </a:moveTo>
                <a:lnTo>
                  <a:pt x="324" y="353"/>
                </a:ln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44" y="353"/>
                  <a:pt x="44" y="265"/>
                </a:cubicBezTo>
                <a:cubicBezTo>
                  <a:pt x="44" y="176"/>
                  <a:pt x="118" y="162"/>
                  <a:pt x="162" y="162"/>
                </a:cubicBezTo>
                <a:cubicBezTo>
                  <a:pt x="324" y="162"/>
                  <a:pt x="324" y="162"/>
                  <a:pt x="324" y="162"/>
                </a:cubicBezTo>
                <a:lnTo>
                  <a:pt x="324" y="353"/>
                </a:lnTo>
                <a:close/>
                <a:moveTo>
                  <a:pt x="412" y="353"/>
                </a:moveTo>
                <a:lnTo>
                  <a:pt x="412" y="353"/>
                </a:lnTo>
                <a:cubicBezTo>
                  <a:pt x="354" y="353"/>
                  <a:pt x="354" y="353"/>
                  <a:pt x="354" y="353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412" y="162"/>
                  <a:pt x="412" y="162"/>
                  <a:pt x="412" y="162"/>
                </a:cubicBezTo>
                <a:cubicBezTo>
                  <a:pt x="412" y="162"/>
                  <a:pt x="412" y="338"/>
                  <a:pt x="412" y="353"/>
                </a:cubicBezTo>
                <a:close/>
                <a:moveTo>
                  <a:pt x="589" y="471"/>
                </a:moveTo>
                <a:lnTo>
                  <a:pt x="589" y="471"/>
                </a:lnTo>
                <a:cubicBezTo>
                  <a:pt x="457" y="383"/>
                  <a:pt x="457" y="383"/>
                  <a:pt x="457" y="383"/>
                </a:cubicBezTo>
                <a:cubicBezTo>
                  <a:pt x="457" y="353"/>
                  <a:pt x="457" y="162"/>
                  <a:pt x="457" y="147"/>
                </a:cubicBezTo>
                <a:cubicBezTo>
                  <a:pt x="589" y="44"/>
                  <a:pt x="589" y="44"/>
                  <a:pt x="589" y="44"/>
                </a:cubicBezTo>
                <a:cubicBezTo>
                  <a:pt x="589" y="74"/>
                  <a:pt x="589" y="456"/>
                  <a:pt x="589" y="471"/>
                </a:cubicBezTo>
                <a:close/>
              </a:path>
            </a:pathLst>
          </a:custGeom>
          <a:solidFill>
            <a:srgbClr val="FF610F"/>
          </a:solidFill>
          <a:ln>
            <a:noFill/>
          </a:ln>
          <a:effectLst/>
        </p:spPr>
        <p:txBody>
          <a:bodyPr wrap="none" lIns="91431" tIns="45716" rIns="91431" bIns="45716" anchor="ctr"/>
          <a:lstStyle/>
          <a:p>
            <a:endParaRPr lang="en-US"/>
          </a:p>
        </p:txBody>
      </p:sp>
      <p:sp>
        <p:nvSpPr>
          <p:cNvPr id="23" name="Freeform 494">
            <a:extLst>
              <a:ext uri="{FF2B5EF4-FFF2-40B4-BE49-F238E27FC236}">
                <a16:creationId xmlns:a16="http://schemas.microsoft.com/office/drawing/2014/main" id="{60F3B677-21CD-07E3-0043-83DB3C245D7A}"/>
              </a:ext>
            </a:extLst>
          </p:cNvPr>
          <p:cNvSpPr>
            <a:spLocks noEditPoints="1"/>
          </p:cNvSpPr>
          <p:nvPr/>
        </p:nvSpPr>
        <p:spPr bwMode="auto">
          <a:xfrm>
            <a:off x="1449131" y="1600576"/>
            <a:ext cx="539746" cy="186175"/>
          </a:xfrm>
          <a:custGeom>
            <a:avLst/>
            <a:gdLst>
              <a:gd name="T0" fmla="*/ 144 w 176"/>
              <a:gd name="T1" fmla="*/ 0 h 64"/>
              <a:gd name="T2" fmla="*/ 32 w 176"/>
              <a:gd name="T3" fmla="*/ 0 h 64"/>
              <a:gd name="T4" fmla="*/ 0 w 176"/>
              <a:gd name="T5" fmla="*/ 32 h 64"/>
              <a:gd name="T6" fmla="*/ 32 w 176"/>
              <a:gd name="T7" fmla="*/ 64 h 64"/>
              <a:gd name="T8" fmla="*/ 144 w 176"/>
              <a:gd name="T9" fmla="*/ 64 h 64"/>
              <a:gd name="T10" fmla="*/ 176 w 176"/>
              <a:gd name="T11" fmla="*/ 32 h 64"/>
              <a:gd name="T12" fmla="*/ 144 w 176"/>
              <a:gd name="T13" fmla="*/ 0 h 64"/>
              <a:gd name="T14" fmla="*/ 32 w 176"/>
              <a:gd name="T15" fmla="*/ 32 h 64"/>
              <a:gd name="T16" fmla="*/ 24 w 176"/>
              <a:gd name="T17" fmla="*/ 24 h 64"/>
              <a:gd name="T18" fmla="*/ 32 w 176"/>
              <a:gd name="T19" fmla="*/ 16 h 64"/>
              <a:gd name="T20" fmla="*/ 40 w 176"/>
              <a:gd name="T21" fmla="*/ 24 h 64"/>
              <a:gd name="T22" fmla="*/ 32 w 176"/>
              <a:gd name="T23" fmla="*/ 32 h 64"/>
              <a:gd name="T24" fmla="*/ 52 w 176"/>
              <a:gd name="T25" fmla="*/ 40 h 64"/>
              <a:gd name="T26" fmla="*/ 48 w 176"/>
              <a:gd name="T27" fmla="*/ 36 h 64"/>
              <a:gd name="T28" fmla="*/ 52 w 176"/>
              <a:gd name="T29" fmla="*/ 32 h 64"/>
              <a:gd name="T30" fmla="*/ 56 w 176"/>
              <a:gd name="T31" fmla="*/ 36 h 64"/>
              <a:gd name="T32" fmla="*/ 52 w 176"/>
              <a:gd name="T33" fmla="*/ 40 h 64"/>
              <a:gd name="T34" fmla="*/ 144 w 176"/>
              <a:gd name="T35" fmla="*/ 56 h 64"/>
              <a:gd name="T36" fmla="*/ 92 w 176"/>
              <a:gd name="T37" fmla="*/ 56 h 64"/>
              <a:gd name="T38" fmla="*/ 92 w 176"/>
              <a:gd name="T39" fmla="*/ 8 h 64"/>
              <a:gd name="T40" fmla="*/ 144 w 176"/>
              <a:gd name="T41" fmla="*/ 8 h 64"/>
              <a:gd name="T42" fmla="*/ 168 w 176"/>
              <a:gd name="T43" fmla="*/ 32 h 64"/>
              <a:gd name="T44" fmla="*/ 144 w 176"/>
              <a:gd name="T45" fmla="*/ 5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64">
                <a:moveTo>
                  <a:pt x="1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62" y="64"/>
                  <a:pt x="176" y="50"/>
                  <a:pt x="176" y="32"/>
                </a:cubicBezTo>
                <a:cubicBezTo>
                  <a:pt x="176" y="14"/>
                  <a:pt x="162" y="0"/>
                  <a:pt x="144" y="0"/>
                </a:cubicBezTo>
                <a:moveTo>
                  <a:pt x="32" y="32"/>
                </a:moveTo>
                <a:cubicBezTo>
                  <a:pt x="28" y="32"/>
                  <a:pt x="24" y="28"/>
                  <a:pt x="24" y="24"/>
                </a:cubicBezTo>
                <a:cubicBezTo>
                  <a:pt x="24" y="20"/>
                  <a:pt x="28" y="16"/>
                  <a:pt x="32" y="16"/>
                </a:cubicBezTo>
                <a:cubicBezTo>
                  <a:pt x="36" y="16"/>
                  <a:pt x="40" y="20"/>
                  <a:pt x="40" y="24"/>
                </a:cubicBezTo>
                <a:cubicBezTo>
                  <a:pt x="40" y="28"/>
                  <a:pt x="36" y="32"/>
                  <a:pt x="32" y="32"/>
                </a:cubicBezTo>
                <a:moveTo>
                  <a:pt x="52" y="40"/>
                </a:moveTo>
                <a:cubicBezTo>
                  <a:pt x="50" y="40"/>
                  <a:pt x="48" y="38"/>
                  <a:pt x="48" y="36"/>
                </a:cubicBezTo>
                <a:cubicBezTo>
                  <a:pt x="48" y="34"/>
                  <a:pt x="50" y="32"/>
                  <a:pt x="52" y="32"/>
                </a:cubicBezTo>
                <a:cubicBezTo>
                  <a:pt x="54" y="32"/>
                  <a:pt x="56" y="34"/>
                  <a:pt x="56" y="36"/>
                </a:cubicBezTo>
                <a:cubicBezTo>
                  <a:pt x="56" y="38"/>
                  <a:pt x="54" y="40"/>
                  <a:pt x="52" y="40"/>
                </a:cubicBezTo>
                <a:moveTo>
                  <a:pt x="144" y="56"/>
                </a:moveTo>
                <a:cubicBezTo>
                  <a:pt x="92" y="56"/>
                  <a:pt x="92" y="56"/>
                  <a:pt x="92" y="56"/>
                </a:cubicBezTo>
                <a:cubicBezTo>
                  <a:pt x="92" y="8"/>
                  <a:pt x="92" y="8"/>
                  <a:pt x="92" y="8"/>
                </a:cubicBezTo>
                <a:cubicBezTo>
                  <a:pt x="144" y="8"/>
                  <a:pt x="144" y="8"/>
                  <a:pt x="144" y="8"/>
                </a:cubicBezTo>
                <a:cubicBezTo>
                  <a:pt x="157" y="8"/>
                  <a:pt x="168" y="19"/>
                  <a:pt x="168" y="32"/>
                </a:cubicBezTo>
                <a:cubicBezTo>
                  <a:pt x="168" y="45"/>
                  <a:pt x="157" y="56"/>
                  <a:pt x="144" y="56"/>
                </a:cubicBezTo>
              </a:path>
            </a:pathLst>
          </a:custGeom>
          <a:solidFill>
            <a:srgbClr val="007A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Freeform 56">
            <a:extLst>
              <a:ext uri="{FF2B5EF4-FFF2-40B4-BE49-F238E27FC236}">
                <a16:creationId xmlns:a16="http://schemas.microsoft.com/office/drawing/2014/main" id="{8BEDC7F5-679D-C0C3-4C48-C6F0950DA9ED}"/>
              </a:ext>
            </a:extLst>
          </p:cNvPr>
          <p:cNvSpPr>
            <a:spLocks/>
          </p:cNvSpPr>
          <p:nvPr/>
        </p:nvSpPr>
        <p:spPr bwMode="auto">
          <a:xfrm>
            <a:off x="1943263" y="2384300"/>
            <a:ext cx="406730" cy="504583"/>
          </a:xfrm>
          <a:custGeom>
            <a:avLst/>
            <a:gdLst>
              <a:gd name="T0" fmla="*/ 243 w 257"/>
              <a:gd name="T1" fmla="*/ 228 h 329"/>
              <a:gd name="T2" fmla="*/ 209 w 257"/>
              <a:gd name="T3" fmla="*/ 253 h 329"/>
              <a:gd name="T4" fmla="*/ 172 w 257"/>
              <a:gd name="T5" fmla="*/ 254 h 329"/>
              <a:gd name="T6" fmla="*/ 144 w 257"/>
              <a:gd name="T7" fmla="*/ 245 h 329"/>
              <a:gd name="T8" fmla="*/ 132 w 257"/>
              <a:gd name="T9" fmla="*/ 239 h 329"/>
              <a:gd name="T10" fmla="*/ 8 w 257"/>
              <a:gd name="T11" fmla="*/ 329 h 329"/>
              <a:gd name="T12" fmla="*/ 0 w 257"/>
              <a:gd name="T13" fmla="*/ 321 h 329"/>
              <a:gd name="T14" fmla="*/ 8 w 257"/>
              <a:gd name="T15" fmla="*/ 313 h 329"/>
              <a:gd name="T16" fmla="*/ 114 w 257"/>
              <a:gd name="T17" fmla="*/ 239 h 329"/>
              <a:gd name="T18" fmla="*/ 85 w 257"/>
              <a:gd name="T19" fmla="*/ 246 h 329"/>
              <a:gd name="T20" fmla="*/ 51 w 257"/>
              <a:gd name="T21" fmla="*/ 240 h 329"/>
              <a:gd name="T22" fmla="*/ 19 w 257"/>
              <a:gd name="T23" fmla="*/ 211 h 329"/>
              <a:gd name="T24" fmla="*/ 45 w 257"/>
              <a:gd name="T25" fmla="*/ 173 h 329"/>
              <a:gd name="T26" fmla="*/ 98 w 257"/>
              <a:gd name="T27" fmla="*/ 185 h 329"/>
              <a:gd name="T28" fmla="*/ 125 w 257"/>
              <a:gd name="T29" fmla="*/ 214 h 329"/>
              <a:gd name="T30" fmla="*/ 136 w 257"/>
              <a:gd name="T31" fmla="*/ 161 h 329"/>
              <a:gd name="T32" fmla="*/ 115 w 257"/>
              <a:gd name="T33" fmla="*/ 162 h 329"/>
              <a:gd name="T34" fmla="*/ 84 w 257"/>
              <a:gd name="T35" fmla="*/ 156 h 329"/>
              <a:gd name="T36" fmla="*/ 54 w 257"/>
              <a:gd name="T37" fmla="*/ 136 h 329"/>
              <a:gd name="T38" fmla="*/ 39 w 257"/>
              <a:gd name="T39" fmla="*/ 95 h 329"/>
              <a:gd name="T40" fmla="*/ 84 w 257"/>
              <a:gd name="T41" fmla="*/ 89 h 329"/>
              <a:gd name="T42" fmla="*/ 115 w 257"/>
              <a:gd name="T43" fmla="*/ 103 h 329"/>
              <a:gd name="T44" fmla="*/ 133 w 257"/>
              <a:gd name="T45" fmla="*/ 126 h 329"/>
              <a:gd name="T46" fmla="*/ 141 w 257"/>
              <a:gd name="T47" fmla="*/ 144 h 329"/>
              <a:gd name="T48" fmla="*/ 144 w 257"/>
              <a:gd name="T49" fmla="*/ 111 h 329"/>
              <a:gd name="T50" fmla="*/ 131 w 257"/>
              <a:gd name="T51" fmla="*/ 100 h 329"/>
              <a:gd name="T52" fmla="*/ 109 w 257"/>
              <a:gd name="T53" fmla="*/ 70 h 329"/>
              <a:gd name="T54" fmla="*/ 105 w 257"/>
              <a:gd name="T55" fmla="*/ 26 h 329"/>
              <a:gd name="T56" fmla="*/ 141 w 257"/>
              <a:gd name="T57" fmla="*/ 11 h 329"/>
              <a:gd name="T58" fmla="*/ 166 w 257"/>
              <a:gd name="T59" fmla="*/ 41 h 329"/>
              <a:gd name="T60" fmla="*/ 169 w 257"/>
              <a:gd name="T61" fmla="*/ 73 h 329"/>
              <a:gd name="T62" fmla="*/ 164 w 257"/>
              <a:gd name="T63" fmla="*/ 99 h 329"/>
              <a:gd name="T64" fmla="*/ 159 w 257"/>
              <a:gd name="T65" fmla="*/ 109 h 329"/>
              <a:gd name="T66" fmla="*/ 159 w 257"/>
              <a:gd name="T67" fmla="*/ 131 h 329"/>
              <a:gd name="T68" fmla="*/ 167 w 257"/>
              <a:gd name="T69" fmla="*/ 120 h 329"/>
              <a:gd name="T70" fmla="*/ 189 w 257"/>
              <a:gd name="T71" fmla="*/ 99 h 329"/>
              <a:gd name="T72" fmla="*/ 226 w 257"/>
              <a:gd name="T73" fmla="*/ 88 h 329"/>
              <a:gd name="T74" fmla="*/ 247 w 257"/>
              <a:gd name="T75" fmla="*/ 119 h 329"/>
              <a:gd name="T76" fmla="*/ 225 w 257"/>
              <a:gd name="T77" fmla="*/ 151 h 329"/>
              <a:gd name="T78" fmla="*/ 194 w 257"/>
              <a:gd name="T79" fmla="*/ 164 h 329"/>
              <a:gd name="T80" fmla="*/ 167 w 257"/>
              <a:gd name="T81" fmla="*/ 165 h 329"/>
              <a:gd name="T82" fmla="*/ 155 w 257"/>
              <a:gd name="T83" fmla="*/ 164 h 329"/>
              <a:gd name="T84" fmla="*/ 145 w 257"/>
              <a:gd name="T85" fmla="*/ 213 h 329"/>
              <a:gd name="T86" fmla="*/ 169 w 257"/>
              <a:gd name="T87" fmla="*/ 195 h 329"/>
              <a:gd name="T88" fmla="*/ 209 w 257"/>
              <a:gd name="T89" fmla="*/ 184 h 329"/>
              <a:gd name="T90" fmla="*/ 257 w 257"/>
              <a:gd name="T91" fmla="*/ 203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329">
                <a:moveTo>
                  <a:pt x="257" y="203"/>
                </a:moveTo>
                <a:cubicBezTo>
                  <a:pt x="253" y="212"/>
                  <a:pt x="249" y="221"/>
                  <a:pt x="243" y="228"/>
                </a:cubicBezTo>
                <a:cubicBezTo>
                  <a:pt x="238" y="235"/>
                  <a:pt x="232" y="240"/>
                  <a:pt x="227" y="244"/>
                </a:cubicBezTo>
                <a:cubicBezTo>
                  <a:pt x="221" y="248"/>
                  <a:pt x="215" y="251"/>
                  <a:pt x="209" y="253"/>
                </a:cubicBezTo>
                <a:cubicBezTo>
                  <a:pt x="202" y="255"/>
                  <a:pt x="196" y="256"/>
                  <a:pt x="190" y="255"/>
                </a:cubicBezTo>
                <a:cubicBezTo>
                  <a:pt x="184" y="255"/>
                  <a:pt x="178" y="255"/>
                  <a:pt x="172" y="254"/>
                </a:cubicBezTo>
                <a:cubicBezTo>
                  <a:pt x="166" y="253"/>
                  <a:pt x="161" y="252"/>
                  <a:pt x="156" y="250"/>
                </a:cubicBezTo>
                <a:cubicBezTo>
                  <a:pt x="151" y="248"/>
                  <a:pt x="147" y="246"/>
                  <a:pt x="144" y="245"/>
                </a:cubicBezTo>
                <a:cubicBezTo>
                  <a:pt x="140" y="243"/>
                  <a:pt x="137" y="242"/>
                  <a:pt x="135" y="241"/>
                </a:cubicBezTo>
                <a:cubicBezTo>
                  <a:pt x="132" y="239"/>
                  <a:pt x="132" y="239"/>
                  <a:pt x="132" y="239"/>
                </a:cubicBezTo>
                <a:cubicBezTo>
                  <a:pt x="118" y="267"/>
                  <a:pt x="100" y="289"/>
                  <a:pt x="79" y="305"/>
                </a:cubicBezTo>
                <a:cubicBezTo>
                  <a:pt x="57" y="321"/>
                  <a:pt x="34" y="329"/>
                  <a:pt x="8" y="329"/>
                </a:cubicBezTo>
                <a:cubicBezTo>
                  <a:pt x="6" y="329"/>
                  <a:pt x="4" y="328"/>
                  <a:pt x="2" y="327"/>
                </a:cubicBezTo>
                <a:cubicBezTo>
                  <a:pt x="1" y="325"/>
                  <a:pt x="0" y="323"/>
                  <a:pt x="0" y="321"/>
                </a:cubicBezTo>
                <a:cubicBezTo>
                  <a:pt x="0" y="319"/>
                  <a:pt x="1" y="317"/>
                  <a:pt x="2" y="315"/>
                </a:cubicBezTo>
                <a:cubicBezTo>
                  <a:pt x="4" y="314"/>
                  <a:pt x="6" y="313"/>
                  <a:pt x="8" y="313"/>
                </a:cubicBezTo>
                <a:cubicBezTo>
                  <a:pt x="29" y="313"/>
                  <a:pt x="49" y="306"/>
                  <a:pt x="67" y="293"/>
                </a:cubicBezTo>
                <a:cubicBezTo>
                  <a:pt x="86" y="280"/>
                  <a:pt x="101" y="262"/>
                  <a:pt x="114" y="239"/>
                </a:cubicBezTo>
                <a:cubicBezTo>
                  <a:pt x="109" y="241"/>
                  <a:pt x="105" y="242"/>
                  <a:pt x="100" y="243"/>
                </a:cubicBezTo>
                <a:cubicBezTo>
                  <a:pt x="96" y="244"/>
                  <a:pt x="91" y="245"/>
                  <a:pt x="85" y="246"/>
                </a:cubicBezTo>
                <a:cubicBezTo>
                  <a:pt x="79" y="246"/>
                  <a:pt x="74" y="246"/>
                  <a:pt x="69" y="245"/>
                </a:cubicBezTo>
                <a:cubicBezTo>
                  <a:pt x="63" y="244"/>
                  <a:pt x="57" y="243"/>
                  <a:pt x="51" y="240"/>
                </a:cubicBezTo>
                <a:cubicBezTo>
                  <a:pt x="45" y="237"/>
                  <a:pt x="40" y="234"/>
                  <a:pt x="35" y="229"/>
                </a:cubicBezTo>
                <a:cubicBezTo>
                  <a:pt x="29" y="225"/>
                  <a:pt x="24" y="218"/>
                  <a:pt x="19" y="211"/>
                </a:cubicBezTo>
                <a:cubicBezTo>
                  <a:pt x="14" y="203"/>
                  <a:pt x="9" y="194"/>
                  <a:pt x="5" y="184"/>
                </a:cubicBezTo>
                <a:cubicBezTo>
                  <a:pt x="19" y="178"/>
                  <a:pt x="32" y="175"/>
                  <a:pt x="45" y="173"/>
                </a:cubicBezTo>
                <a:cubicBezTo>
                  <a:pt x="57" y="172"/>
                  <a:pt x="67" y="173"/>
                  <a:pt x="75" y="175"/>
                </a:cubicBezTo>
                <a:cubicBezTo>
                  <a:pt x="84" y="177"/>
                  <a:pt x="91" y="180"/>
                  <a:pt x="98" y="185"/>
                </a:cubicBezTo>
                <a:cubicBezTo>
                  <a:pt x="105" y="190"/>
                  <a:pt x="111" y="195"/>
                  <a:pt x="114" y="199"/>
                </a:cubicBezTo>
                <a:cubicBezTo>
                  <a:pt x="118" y="204"/>
                  <a:pt x="122" y="209"/>
                  <a:pt x="125" y="214"/>
                </a:cubicBezTo>
                <a:cubicBezTo>
                  <a:pt x="131" y="198"/>
                  <a:pt x="136" y="181"/>
                  <a:pt x="139" y="161"/>
                </a:cubicBezTo>
                <a:cubicBezTo>
                  <a:pt x="138" y="161"/>
                  <a:pt x="137" y="161"/>
                  <a:pt x="136" y="161"/>
                </a:cubicBezTo>
                <a:cubicBezTo>
                  <a:pt x="135" y="162"/>
                  <a:pt x="132" y="162"/>
                  <a:pt x="128" y="162"/>
                </a:cubicBezTo>
                <a:cubicBezTo>
                  <a:pt x="123" y="162"/>
                  <a:pt x="119" y="162"/>
                  <a:pt x="115" y="162"/>
                </a:cubicBezTo>
                <a:cubicBezTo>
                  <a:pt x="111" y="162"/>
                  <a:pt x="106" y="161"/>
                  <a:pt x="100" y="160"/>
                </a:cubicBezTo>
                <a:cubicBezTo>
                  <a:pt x="94" y="159"/>
                  <a:pt x="89" y="158"/>
                  <a:pt x="84" y="156"/>
                </a:cubicBezTo>
                <a:cubicBezTo>
                  <a:pt x="79" y="154"/>
                  <a:pt x="73" y="151"/>
                  <a:pt x="68" y="148"/>
                </a:cubicBezTo>
                <a:cubicBezTo>
                  <a:pt x="63" y="145"/>
                  <a:pt x="58" y="141"/>
                  <a:pt x="54" y="136"/>
                </a:cubicBezTo>
                <a:cubicBezTo>
                  <a:pt x="50" y="131"/>
                  <a:pt x="47" y="126"/>
                  <a:pt x="44" y="119"/>
                </a:cubicBezTo>
                <a:cubicBezTo>
                  <a:pt x="42" y="112"/>
                  <a:pt x="40" y="104"/>
                  <a:pt x="39" y="95"/>
                </a:cubicBezTo>
                <a:cubicBezTo>
                  <a:pt x="48" y="92"/>
                  <a:pt x="56" y="90"/>
                  <a:pt x="64" y="89"/>
                </a:cubicBezTo>
                <a:cubicBezTo>
                  <a:pt x="71" y="88"/>
                  <a:pt x="78" y="88"/>
                  <a:pt x="84" y="89"/>
                </a:cubicBezTo>
                <a:cubicBezTo>
                  <a:pt x="90" y="90"/>
                  <a:pt x="96" y="92"/>
                  <a:pt x="101" y="94"/>
                </a:cubicBezTo>
                <a:cubicBezTo>
                  <a:pt x="106" y="97"/>
                  <a:pt x="111" y="100"/>
                  <a:pt x="115" y="103"/>
                </a:cubicBezTo>
                <a:cubicBezTo>
                  <a:pt x="118" y="107"/>
                  <a:pt x="122" y="111"/>
                  <a:pt x="125" y="115"/>
                </a:cubicBezTo>
                <a:cubicBezTo>
                  <a:pt x="128" y="118"/>
                  <a:pt x="131" y="122"/>
                  <a:pt x="133" y="126"/>
                </a:cubicBezTo>
                <a:cubicBezTo>
                  <a:pt x="135" y="130"/>
                  <a:pt x="136" y="133"/>
                  <a:pt x="138" y="136"/>
                </a:cubicBezTo>
                <a:cubicBezTo>
                  <a:pt x="139" y="139"/>
                  <a:pt x="140" y="142"/>
                  <a:pt x="141" y="144"/>
                </a:cubicBezTo>
                <a:cubicBezTo>
                  <a:pt x="141" y="147"/>
                  <a:pt x="141" y="147"/>
                  <a:pt x="141" y="147"/>
                </a:cubicBezTo>
                <a:cubicBezTo>
                  <a:pt x="143" y="132"/>
                  <a:pt x="144" y="120"/>
                  <a:pt x="144" y="111"/>
                </a:cubicBezTo>
                <a:cubicBezTo>
                  <a:pt x="143" y="110"/>
                  <a:pt x="141" y="109"/>
                  <a:pt x="140" y="108"/>
                </a:cubicBezTo>
                <a:cubicBezTo>
                  <a:pt x="138" y="107"/>
                  <a:pt x="135" y="104"/>
                  <a:pt x="131" y="100"/>
                </a:cubicBezTo>
                <a:cubicBezTo>
                  <a:pt x="126" y="96"/>
                  <a:pt x="122" y="91"/>
                  <a:pt x="119" y="87"/>
                </a:cubicBezTo>
                <a:cubicBezTo>
                  <a:pt x="116" y="82"/>
                  <a:pt x="112" y="76"/>
                  <a:pt x="109" y="70"/>
                </a:cubicBezTo>
                <a:cubicBezTo>
                  <a:pt x="106" y="63"/>
                  <a:pt x="104" y="56"/>
                  <a:pt x="103" y="49"/>
                </a:cubicBezTo>
                <a:cubicBezTo>
                  <a:pt x="102" y="42"/>
                  <a:pt x="103" y="34"/>
                  <a:pt x="105" y="26"/>
                </a:cubicBezTo>
                <a:cubicBezTo>
                  <a:pt x="108" y="17"/>
                  <a:pt x="112" y="9"/>
                  <a:pt x="118" y="0"/>
                </a:cubicBezTo>
                <a:cubicBezTo>
                  <a:pt x="127" y="3"/>
                  <a:pt x="135" y="7"/>
                  <a:pt x="141" y="11"/>
                </a:cubicBezTo>
                <a:cubicBezTo>
                  <a:pt x="148" y="16"/>
                  <a:pt x="153" y="21"/>
                  <a:pt x="157" y="26"/>
                </a:cubicBezTo>
                <a:cubicBezTo>
                  <a:pt x="161" y="30"/>
                  <a:pt x="164" y="36"/>
                  <a:pt x="166" y="41"/>
                </a:cubicBezTo>
                <a:cubicBezTo>
                  <a:pt x="168" y="47"/>
                  <a:pt x="169" y="52"/>
                  <a:pt x="170" y="57"/>
                </a:cubicBezTo>
                <a:cubicBezTo>
                  <a:pt x="170" y="63"/>
                  <a:pt x="170" y="68"/>
                  <a:pt x="169" y="73"/>
                </a:cubicBezTo>
                <a:cubicBezTo>
                  <a:pt x="169" y="78"/>
                  <a:pt x="168" y="83"/>
                  <a:pt x="167" y="87"/>
                </a:cubicBezTo>
                <a:cubicBezTo>
                  <a:pt x="166" y="91"/>
                  <a:pt x="165" y="95"/>
                  <a:pt x="164" y="99"/>
                </a:cubicBezTo>
                <a:cubicBezTo>
                  <a:pt x="162" y="102"/>
                  <a:pt x="161" y="104"/>
                  <a:pt x="160" y="106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59" y="110"/>
                  <a:pt x="159" y="113"/>
                  <a:pt x="159" y="118"/>
                </a:cubicBezTo>
                <a:cubicBezTo>
                  <a:pt x="159" y="124"/>
                  <a:pt x="159" y="128"/>
                  <a:pt x="159" y="131"/>
                </a:cubicBezTo>
                <a:cubicBezTo>
                  <a:pt x="160" y="131"/>
                  <a:pt x="160" y="129"/>
                  <a:pt x="161" y="128"/>
                </a:cubicBezTo>
                <a:cubicBezTo>
                  <a:pt x="162" y="127"/>
                  <a:pt x="164" y="124"/>
                  <a:pt x="167" y="120"/>
                </a:cubicBezTo>
                <a:cubicBezTo>
                  <a:pt x="169" y="116"/>
                  <a:pt x="173" y="113"/>
                  <a:pt x="176" y="110"/>
                </a:cubicBezTo>
                <a:cubicBezTo>
                  <a:pt x="179" y="106"/>
                  <a:pt x="184" y="103"/>
                  <a:pt x="189" y="99"/>
                </a:cubicBezTo>
                <a:cubicBezTo>
                  <a:pt x="194" y="96"/>
                  <a:pt x="200" y="93"/>
                  <a:pt x="206" y="91"/>
                </a:cubicBezTo>
                <a:cubicBezTo>
                  <a:pt x="212" y="89"/>
                  <a:pt x="218" y="88"/>
                  <a:pt x="226" y="88"/>
                </a:cubicBezTo>
                <a:cubicBezTo>
                  <a:pt x="234" y="89"/>
                  <a:pt x="242" y="90"/>
                  <a:pt x="251" y="93"/>
                </a:cubicBezTo>
                <a:cubicBezTo>
                  <a:pt x="250" y="102"/>
                  <a:pt x="249" y="111"/>
                  <a:pt x="247" y="119"/>
                </a:cubicBezTo>
                <a:cubicBezTo>
                  <a:pt x="244" y="127"/>
                  <a:pt x="241" y="133"/>
                  <a:pt x="237" y="138"/>
                </a:cubicBezTo>
                <a:cubicBezTo>
                  <a:pt x="234" y="143"/>
                  <a:pt x="229" y="147"/>
                  <a:pt x="225" y="151"/>
                </a:cubicBezTo>
                <a:cubicBezTo>
                  <a:pt x="220" y="155"/>
                  <a:pt x="215" y="158"/>
                  <a:pt x="210" y="160"/>
                </a:cubicBezTo>
                <a:cubicBezTo>
                  <a:pt x="205" y="161"/>
                  <a:pt x="199" y="163"/>
                  <a:pt x="194" y="164"/>
                </a:cubicBezTo>
                <a:cubicBezTo>
                  <a:pt x="189" y="165"/>
                  <a:pt x="184" y="166"/>
                  <a:pt x="180" y="166"/>
                </a:cubicBezTo>
                <a:cubicBezTo>
                  <a:pt x="175" y="166"/>
                  <a:pt x="171" y="166"/>
                  <a:pt x="167" y="165"/>
                </a:cubicBezTo>
                <a:cubicBezTo>
                  <a:pt x="164" y="165"/>
                  <a:pt x="161" y="165"/>
                  <a:pt x="159" y="165"/>
                </a:cubicBezTo>
                <a:cubicBezTo>
                  <a:pt x="155" y="164"/>
                  <a:pt x="155" y="164"/>
                  <a:pt x="155" y="164"/>
                </a:cubicBezTo>
                <a:cubicBezTo>
                  <a:pt x="153" y="182"/>
                  <a:pt x="148" y="199"/>
                  <a:pt x="142" y="216"/>
                </a:cubicBezTo>
                <a:cubicBezTo>
                  <a:pt x="143" y="215"/>
                  <a:pt x="144" y="214"/>
                  <a:pt x="145" y="213"/>
                </a:cubicBezTo>
                <a:cubicBezTo>
                  <a:pt x="147" y="211"/>
                  <a:pt x="150" y="209"/>
                  <a:pt x="154" y="205"/>
                </a:cubicBezTo>
                <a:cubicBezTo>
                  <a:pt x="159" y="202"/>
                  <a:pt x="164" y="198"/>
                  <a:pt x="169" y="195"/>
                </a:cubicBezTo>
                <a:cubicBezTo>
                  <a:pt x="174" y="193"/>
                  <a:pt x="180" y="190"/>
                  <a:pt x="187" y="188"/>
                </a:cubicBezTo>
                <a:cubicBezTo>
                  <a:pt x="194" y="185"/>
                  <a:pt x="201" y="184"/>
                  <a:pt x="209" y="184"/>
                </a:cubicBezTo>
                <a:cubicBezTo>
                  <a:pt x="216" y="184"/>
                  <a:pt x="224" y="185"/>
                  <a:pt x="232" y="188"/>
                </a:cubicBezTo>
                <a:cubicBezTo>
                  <a:pt x="241" y="191"/>
                  <a:pt x="249" y="196"/>
                  <a:pt x="257" y="20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solidFill>
                <a:srgbClr val="00B050"/>
              </a:solidFill>
              <a:highlight>
                <a:srgbClr val="0080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C40296-6F95-4197-5D70-B8F9C4F255E0}"/>
              </a:ext>
            </a:extLst>
          </p:cNvPr>
          <p:cNvSpPr txBox="1"/>
          <p:nvPr/>
        </p:nvSpPr>
        <p:spPr>
          <a:xfrm>
            <a:off x="-15631" y="3232343"/>
            <a:ext cx="245283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Poppins" pitchFamily="2" charset="77"/>
              </a:rPr>
              <a:t>INTEGRATED APPROACH</a:t>
            </a:r>
          </a:p>
        </p:txBody>
      </p:sp>
      <p:pic>
        <p:nvPicPr>
          <p:cNvPr id="26" name="Content Placeholder 4" descr="A poster of a health program&#10;&#10;Description automatically generated">
            <a:extLst>
              <a:ext uri="{FF2B5EF4-FFF2-40B4-BE49-F238E27FC236}">
                <a16:creationId xmlns:a16="http://schemas.microsoft.com/office/drawing/2014/main" id="{E80E3776-876E-0991-39C1-7C0996143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r="768"/>
          <a:stretch/>
        </p:blipFill>
        <p:spPr>
          <a:xfrm>
            <a:off x="7549029" y="0"/>
            <a:ext cx="4671091" cy="6858000"/>
          </a:xfrm>
          <a:prstGeom prst="rect">
            <a:avLst/>
          </a:prstGeom>
        </p:spPr>
      </p:pic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4C980AC4-7E80-A135-A014-0EB5107B3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6293" y="6192333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109043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01988-1360-4069-E197-444438F16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F8D06-D0A6-9961-8E5B-5D0D2E935A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176" y="280292"/>
            <a:ext cx="11277608" cy="369332"/>
          </a:xfrm>
        </p:spPr>
        <p:txBody>
          <a:bodyPr/>
          <a:lstStyle/>
          <a:p>
            <a:pPr algn="ctr"/>
            <a:r>
              <a:rPr lang="en-US" sz="2400" b="1" dirty="0"/>
              <a:t>What has been the major challenge?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5E0E5-D791-5C7B-C3E1-44D2039B0256}"/>
              </a:ext>
            </a:extLst>
          </p:cNvPr>
          <p:cNvSpPr txBox="1"/>
          <p:nvPr/>
        </p:nvSpPr>
        <p:spPr>
          <a:xfrm>
            <a:off x="3336560" y="3768707"/>
            <a:ext cx="46809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D013858-A132-C029-2737-3D20E6EB0AB3}"/>
              </a:ext>
            </a:extLst>
          </p:cNvPr>
          <p:cNvSpPr/>
          <p:nvPr/>
        </p:nvSpPr>
        <p:spPr>
          <a:xfrm>
            <a:off x="1762899" y="5346846"/>
            <a:ext cx="3584956" cy="6342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9B796EE7-2B37-6368-9961-940F24252960}"/>
              </a:ext>
            </a:extLst>
          </p:cNvPr>
          <p:cNvSpPr/>
          <p:nvPr/>
        </p:nvSpPr>
        <p:spPr>
          <a:xfrm>
            <a:off x="2374395" y="4196059"/>
            <a:ext cx="3228051" cy="6450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F6A9B2DA-1FDB-F3A0-786E-97B1D5697F30}"/>
              </a:ext>
            </a:extLst>
          </p:cNvPr>
          <p:cNvSpPr/>
          <p:nvPr/>
        </p:nvSpPr>
        <p:spPr>
          <a:xfrm>
            <a:off x="2391360" y="2394492"/>
            <a:ext cx="3228051" cy="58007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A9BD679-D9C2-4B5C-998B-4A19524965EB}"/>
              </a:ext>
            </a:extLst>
          </p:cNvPr>
          <p:cNvGraphicFramePr>
            <a:graphicFrameLocks/>
          </p:cNvGraphicFramePr>
          <p:nvPr/>
        </p:nvGraphicFramePr>
        <p:xfrm>
          <a:off x="6734593" y="1044927"/>
          <a:ext cx="6061074" cy="504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F143D84D-709D-1523-222F-7258F819E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291561"/>
              </p:ext>
            </p:extLst>
          </p:nvPr>
        </p:nvGraphicFramePr>
        <p:xfrm>
          <a:off x="336620" y="569134"/>
          <a:ext cx="7222246" cy="519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2613880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 and Dividers">
  <a:themeElements>
    <a:clrScheme name="Custom 157">
      <a:dk1>
        <a:srgbClr val="200F3B"/>
      </a:dk1>
      <a:lt1>
        <a:srgbClr val="FFFFFF"/>
      </a:lt1>
      <a:dk2>
        <a:srgbClr val="808080"/>
      </a:dk2>
      <a:lt2>
        <a:srgbClr val="F7F4EF"/>
      </a:lt2>
      <a:accent1>
        <a:srgbClr val="4F17A8"/>
      </a:accent1>
      <a:accent2>
        <a:srgbClr val="00799E"/>
      </a:accent2>
      <a:accent3>
        <a:srgbClr val="05BFE0"/>
      </a:accent3>
      <a:accent4>
        <a:srgbClr val="D5340B"/>
      </a:accent4>
      <a:accent5>
        <a:srgbClr val="FF610F"/>
      </a:accent5>
      <a:accent6>
        <a:srgbClr val="BE9577"/>
      </a:accent6>
      <a:hlink>
        <a:srgbClr val="4F17A8"/>
      </a:hlink>
      <a:folHlink>
        <a:srgbClr val="B465FF"/>
      </a:folHlink>
    </a:clrScheme>
    <a:fontScheme name="Custom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MI Template 2024">
  <a:themeElements>
    <a:clrScheme name="Custom 157">
      <a:dk1>
        <a:srgbClr val="200F3B"/>
      </a:dk1>
      <a:lt1>
        <a:srgbClr val="FFFFFF"/>
      </a:lt1>
      <a:dk2>
        <a:srgbClr val="808080"/>
      </a:dk2>
      <a:lt2>
        <a:srgbClr val="F7F4EF"/>
      </a:lt2>
      <a:accent1>
        <a:srgbClr val="4F17A8"/>
      </a:accent1>
      <a:accent2>
        <a:srgbClr val="00799E"/>
      </a:accent2>
      <a:accent3>
        <a:srgbClr val="05BFE0"/>
      </a:accent3>
      <a:accent4>
        <a:srgbClr val="D5340B"/>
      </a:accent4>
      <a:accent5>
        <a:srgbClr val="FF610F"/>
      </a:accent5>
      <a:accent6>
        <a:srgbClr val="BE9577"/>
      </a:accent6>
      <a:hlink>
        <a:srgbClr val="4F17A8"/>
      </a:hlink>
      <a:folHlink>
        <a:srgbClr val="B465FF"/>
      </a:folHlink>
    </a:clrScheme>
    <a:fontScheme name="Custom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 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 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 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 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 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A709DC6092514F998BCA49408B7DEA" ma:contentTypeVersion="20" ma:contentTypeDescription="Create a new document." ma:contentTypeScope="" ma:versionID="219624492cf2e6ca2017d60e3f2b5cfe">
  <xsd:schema xmlns:xsd="http://www.w3.org/2001/XMLSchema" xmlns:xs="http://www.w3.org/2001/XMLSchema" xmlns:p="http://schemas.microsoft.com/office/2006/metadata/properties" xmlns:ns2="82281d1c-0f8c-4fb8-8a49-bb83efec1f75" xmlns:ns3="83a16772-ca7a-4c1d-b43a-2356706efaa0" targetNamespace="http://schemas.microsoft.com/office/2006/metadata/properties" ma:root="true" ma:fieldsID="16d67a968e2072da510a21a2a3fddc4b" ns2:_="" ns3:_="">
    <xsd:import namespace="82281d1c-0f8c-4fb8-8a49-bb83efec1f75"/>
    <xsd:import namespace="83a16772-ca7a-4c1d-b43a-2356706efa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81d1c-0f8c-4fb8-8a49-bb83efec1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a16772-ca7a-4c1d-b43a-2356706efa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a535568-c954-4826-bc94-58f5eaa16652}" ma:internalName="TaxCatchAll" ma:showField="CatchAllData" ma:web="83a16772-ca7a-4c1d-b43a-2356706efa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.xml><?xml version="1.0" encoding="utf-8"?>
<VariableListDefinition name="System" displayName="System" id="f58b4700-ecd3-4f9a-a186-ba8aad603ab1" isdomainofvalue="False" dataSourceId="12edb699-614b-4281-a20e-a7dbd7fb3472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a16772-ca7a-4c1d-b43a-2356706efaa0" xsi:nil="true"/>
    <lcf76f155ced4ddcb4097134ff3c332f xmlns="82281d1c-0f8c-4fb8-8a49-bb83efec1f7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VariableList UniqueId="fc261583-9a1c-4bda-a22c-21331ea78bd9" Name="Computed" ContentType="XML" MajorVersion="0" MinorVersion="1" isLocalCopy="False" IsBaseObject="False" DataSourceId="fd293dac-0879-421c-a768-cfb9756f80eb" DataSourceMajorVersion="0" DataSourceMinorVersion="1"/>
</file>

<file path=customXml/item5.xml><?xml version="1.0" encoding="utf-8"?>
<VariableListDefinition name="AD_HOC" displayName="AD_HOC" id="e3aa0556-318f-4cbd-9562-aa74ac30ffa7" isdomainofvalue="False" dataSourceId="cba00697-9b16-43cd-801f-3eea4e32787d"/>
</file>

<file path=customXml/item6.xml><?xml version="1.0" encoding="utf-8"?>
<VariableList UniqueId="e3aa0556-318f-4cbd-9562-aa74ac30ffa7" Name="AD_HOC" ContentType="XML" MajorVersion="0" MinorVersion="1" isLocalCopy="False" IsBaseObject="False" DataSourceId="cba00697-9b16-43cd-801f-3eea4e32787d" DataSourceMajorVersion="0" DataSourceMinorVersion="1"/>
</file>

<file path=customXml/item7.xml><?xml version="1.0" encoding="utf-8"?>
<VariableList UniqueId="f58b4700-ecd3-4f9a-a186-ba8aad603ab1" Name="System" ContentType="XML" MajorVersion="0" MinorVersion="1" isLocalCopy="False" IsBaseObject="False" DataSourceId="12edb699-614b-4281-a20e-a7dbd7fb3472" DataSourceMajorVersion="0" DataSourceMinorVersion="1"/>
</file>

<file path=customXml/item8.xml><?xml version="1.0" encoding="utf-8"?>
<AllExternalAdhocVariableMappings/>
</file>

<file path=customXml/item9.xml><?xml version="1.0" encoding="utf-8"?>
<VariableListDefinition name="Computed" displayName="Computed" id="fc261583-9a1c-4bda-a22c-21331ea78bd9" isdomainofvalue="False" dataSourceId="fd293dac-0879-421c-a768-cfb9756f80eb"/>
</file>

<file path=customXml/itemProps1.xml><?xml version="1.0" encoding="utf-8"?>
<ds:datastoreItem xmlns:ds="http://schemas.openxmlformats.org/officeDocument/2006/customXml" ds:itemID="{4529D3F4-600C-4CCE-BF21-2263BF412EF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2281d1c-0f8c-4fb8-8a49-bb83efec1f75"/>
    <ds:schemaRef ds:uri="83a16772-ca7a-4c1d-b43a-2356706efaa0"/>
  </ds:schemaRefs>
</ds:datastoreItem>
</file>

<file path=customXml/itemProps10.xml><?xml version="1.0" encoding="utf-8"?>
<ds:datastoreItem xmlns:ds="http://schemas.openxmlformats.org/officeDocument/2006/customXml" ds:itemID="{5A589C16-23CD-4BA3-B7A5-DDDF673427B8}">
  <ds:schemaRefs/>
</ds:datastoreItem>
</file>

<file path=customXml/itemProps2.xml><?xml version="1.0" encoding="utf-8"?>
<ds:datastoreItem xmlns:ds="http://schemas.openxmlformats.org/officeDocument/2006/customXml" ds:itemID="{520A6D23-366C-44CC-ABC7-866D51D602F2}">
  <ds:schemaRefs>
    <ds:schemaRef ds:uri="http://schemas.microsoft.com/office/2006/metadata/properties"/>
    <ds:schemaRef ds:uri="http://www.w3.org/2000/xmlns/"/>
    <ds:schemaRef ds:uri="83a16772-ca7a-4c1d-b43a-2356706efaa0"/>
    <ds:schemaRef ds:uri="http://www.w3.org/2001/XMLSchema-instance"/>
    <ds:schemaRef ds:uri="82281d1c-0f8c-4fb8-8a49-bb83efec1f75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4B1E560-4D2D-4414-AA1B-B85ADBAB896E}">
  <ds:schemaRefs/>
</ds:datastoreItem>
</file>

<file path=customXml/itemProps5.xml><?xml version="1.0" encoding="utf-8"?>
<ds:datastoreItem xmlns:ds="http://schemas.openxmlformats.org/officeDocument/2006/customXml" ds:itemID="{C7248E6C-867E-48F0-971B-8D6DD2435AAC}">
  <ds:schemaRefs/>
</ds:datastoreItem>
</file>

<file path=customXml/itemProps6.xml><?xml version="1.0" encoding="utf-8"?>
<ds:datastoreItem xmlns:ds="http://schemas.openxmlformats.org/officeDocument/2006/customXml" ds:itemID="{66CE5828-C0E6-40F3-80D6-7140178D4241}">
  <ds:schemaRefs/>
</ds:datastoreItem>
</file>

<file path=customXml/itemProps7.xml><?xml version="1.0" encoding="utf-8"?>
<ds:datastoreItem xmlns:ds="http://schemas.openxmlformats.org/officeDocument/2006/customXml" ds:itemID="{32FBF46E-969D-43AC-8280-FE4A5F28D6A9}">
  <ds:schemaRefs/>
</ds:datastoreItem>
</file>

<file path=customXml/itemProps8.xml><?xml version="1.0" encoding="utf-8"?>
<ds:datastoreItem xmlns:ds="http://schemas.openxmlformats.org/officeDocument/2006/customXml" ds:itemID="{55C96B7D-B2C0-4075-855E-C312B05241B8}">
  <ds:schemaRefs/>
</ds:datastoreItem>
</file>

<file path=customXml/itemProps9.xml><?xml version="1.0" encoding="utf-8"?>
<ds:datastoreItem xmlns:ds="http://schemas.openxmlformats.org/officeDocument/2006/customXml" ds:itemID="{A202549E-FC9E-42C2-8491-158F3743574C}">
  <ds:schemaRefs/>
</ds:datastoreItem>
</file>

<file path=docMetadata/LabelInfo.xml><?xml version="1.0" encoding="utf-8"?>
<clbl:labelList xmlns:clbl="http://schemas.microsoft.com/office/2020/mipLabelMetadata">
  <clbl:label id="{9e182f01-14ba-492d-99ac-fd4ef51b69ca}" enabled="0" method="" siteId="{9e182f01-14ba-492d-99ac-fd4ef51b69ca}" removed="1"/>
  <clbl:label id="{efa022f4-2c02-46d8-b614-1b43989d652f}" enabled="0" method="" siteId="{efa022f4-2c02-46d8-b614-1b43989d652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4108</TotalTime>
  <Words>1842</Words>
  <Application>Microsoft Office PowerPoint</Application>
  <PresentationFormat>Widescreen</PresentationFormat>
  <Paragraphs>328</Paragraphs>
  <Slides>31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Covers and Dividers</vt:lpstr>
      <vt:lpstr>PMI Template 2024</vt:lpstr>
      <vt:lpstr>PowerPoint Presentation</vt:lpstr>
      <vt:lpstr>Outline of Presentation</vt:lpstr>
      <vt:lpstr>PowerPoint Presentation</vt:lpstr>
      <vt:lpstr>VRA’s Commitment to Public Health Issues</vt:lpstr>
      <vt:lpstr>PowerPoint Presentation</vt:lpstr>
      <vt:lpstr>PowerPoint Presentation</vt:lpstr>
      <vt:lpstr>Life Cycle of Schistosomiasis (Animation)</vt:lpstr>
      <vt:lpstr>Schistosomiasis Management Project</vt:lpstr>
      <vt:lpstr>PowerPoint Presentation</vt:lpstr>
      <vt:lpstr>Strategic Partnerships  &amp; Stakeholder Engagement</vt:lpstr>
      <vt:lpstr>PowerPoint Presentation</vt:lpstr>
      <vt:lpstr>PowerPoint Presentation</vt:lpstr>
      <vt:lpstr>PowerPoint Presentation</vt:lpstr>
      <vt:lpstr>PowerPoint Presentation</vt:lpstr>
      <vt:lpstr>Execution &amp; Performance </vt:lpstr>
      <vt:lpstr>PowerPoint Presentation</vt:lpstr>
      <vt:lpstr>PowerPoint Presentation</vt:lpstr>
      <vt:lpstr>PowerPoint Presentation</vt:lpstr>
      <vt:lpstr>Risks &amp; Quality 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&amp; Monitoring  </vt:lpstr>
      <vt:lpstr>Digital Innovation in Action</vt:lpstr>
      <vt:lpstr>PowerPoint Presentation</vt:lpstr>
      <vt:lpstr>PowerPoint Presentation</vt:lpstr>
      <vt:lpstr>Schedule and  Cost Management </vt:lpstr>
      <vt:lpstr>Conclusion &amp; Call to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Neimatu D. Adjabui</cp:lastModifiedBy>
  <cp:revision>3</cp:revision>
  <dcterms:created xsi:type="dcterms:W3CDTF">2016-04-18T22:13:42Z</dcterms:created>
  <dcterms:modified xsi:type="dcterms:W3CDTF">2025-07-22T16:57:07Z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0x0101009AA709DC6092514F998BCA49408B7DEA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TaxKeyword">
    <vt:lpwstr/>
  </property>
</Properties>
</file>